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61"/>
  </p:notesMasterIdLst>
  <p:sldIdLst>
    <p:sldId id="257" r:id="rId2"/>
    <p:sldId id="258" r:id="rId3"/>
    <p:sldId id="261" r:id="rId4"/>
    <p:sldId id="260" r:id="rId5"/>
    <p:sldId id="262" r:id="rId6"/>
    <p:sldId id="266" r:id="rId7"/>
    <p:sldId id="267" r:id="rId8"/>
    <p:sldId id="268" r:id="rId9"/>
    <p:sldId id="315" r:id="rId10"/>
    <p:sldId id="316" r:id="rId11"/>
    <p:sldId id="269" r:id="rId12"/>
    <p:sldId id="318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317" r:id="rId21"/>
    <p:sldId id="277" r:id="rId22"/>
    <p:sldId id="278" r:id="rId23"/>
    <p:sldId id="313" r:id="rId24"/>
    <p:sldId id="314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12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1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259" r:id="rId60"/>
  </p:sldIdLst>
  <p:sldSz cx="9144000" cy="5143500" type="screen16x9"/>
  <p:notesSz cx="6858000" cy="9144000"/>
  <p:embeddedFontLst>
    <p:embeddedFont>
      <p:font typeface="Noto Sans JP" panose="020B0600000101010101" charset="-128"/>
      <p:regular r:id="rId62"/>
      <p:bold r:id="rId63"/>
    </p:embeddedFont>
    <p:embeddedFont>
      <p:font typeface="D2Coding" panose="020B0609020101020101" pitchFamily="49" charset="-127"/>
      <p:regular r:id="rId64"/>
      <p:bold r:id="rId65"/>
    </p:embeddedFont>
    <p:embeddedFont>
      <p:font typeface="Noto Sans ExtraLight" panose="020B0600000101010101" charset="0"/>
      <p:regular r:id="rId66"/>
      <p:bold r:id="rId67"/>
      <p:italic r:id="rId68"/>
      <p:boldItalic r:id="rId69"/>
    </p:embeddedFont>
    <p:embeddedFont>
      <p:font typeface="Poppins" panose="00000500000000000000" pitchFamily="2" charset="0"/>
      <p:regular r:id="rId70"/>
      <p:bold r:id="rId71"/>
      <p:italic r:id="rId72"/>
      <p:boldItalic r:id="rId73"/>
    </p:embeddedFont>
    <p:embeddedFont>
      <p:font typeface="Pretendard" panose="02000503000000020004" pitchFamily="50" charset="-127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0BF"/>
    <a:srgbClr val="0D6653"/>
    <a:srgbClr val="79F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67" autoAdjust="0"/>
  </p:normalViewPr>
  <p:slideViewPr>
    <p:cSldViewPr snapToGrid="0">
      <p:cViewPr varScale="1">
        <p:scale>
          <a:sx n="110" d="100"/>
          <a:sy n="110" d="100"/>
        </p:scale>
        <p:origin x="102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d798c84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 이번에 빅뱅 방식으로 최선의 개발하기를 발표하게 된 김근수라고 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g35fd798c84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B4C98E9-206C-E807-162C-2AAD2FBDA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E45763D1-904B-2E71-4D69-3A224D9C6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지금 보시는 건 </a:t>
            </a:r>
            <a:r>
              <a:rPr lang="en-US" altLang="ko-KR" dirty="0"/>
              <a:t>2013</a:t>
            </a:r>
            <a:r>
              <a:rPr lang="ko-KR" altLang="en-US" dirty="0"/>
              <a:t>년과 </a:t>
            </a:r>
            <a:r>
              <a:rPr lang="en-US" altLang="ko-KR" dirty="0"/>
              <a:t>2018</a:t>
            </a:r>
            <a:r>
              <a:rPr lang="ko-KR" altLang="en-US" dirty="0"/>
              <a:t>년에 발행된 기사입니다</a:t>
            </a:r>
            <a:r>
              <a:rPr lang="en-US" altLang="ko-KR" dirty="0"/>
              <a:t>. </a:t>
            </a:r>
            <a:r>
              <a:rPr lang="ko-KR" altLang="en-US" dirty="0" err="1"/>
              <a:t>보시다시피</a:t>
            </a:r>
            <a:r>
              <a:rPr lang="ko-KR" altLang="en-US" dirty="0"/>
              <a:t> 빅뱅 방식은 오랫동안 문제점을 많이 가진 방법으로 꾸준히 </a:t>
            </a:r>
            <a:r>
              <a:rPr lang="ko-KR" altLang="en-US" dirty="0" err="1"/>
              <a:t>다루어져온</a:t>
            </a:r>
            <a:r>
              <a:rPr lang="ko-KR" altLang="en-US" dirty="0"/>
              <a:t> 걸 알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AF6E5FF9-6898-C740-4EF7-DC53F37F0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82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771771B-76EF-1D1C-AB16-0F394A09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6B23901C-4497-0BCF-50E4-9EC3523D1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이런 빅뱅 방식 개발이 어려운 이유들이 몇 가지가 있을 텐데요</a:t>
            </a:r>
            <a:r>
              <a:rPr lang="en-US" altLang="ko-KR" dirty="0"/>
              <a:t>. </a:t>
            </a:r>
            <a:r>
              <a:rPr lang="ko-KR" altLang="en-US" dirty="0"/>
              <a:t>결정적으로 기간이 짧고 양이 많습니다</a:t>
            </a:r>
            <a:r>
              <a:rPr lang="en-US" altLang="ko-KR" dirty="0"/>
              <a:t>. </a:t>
            </a:r>
            <a:r>
              <a:rPr lang="ko-KR" altLang="en-US" dirty="0"/>
              <a:t>혹은 클라이언트도 본인의 도메인에 대해서 잘 모르거나 설명을 하기 힘들어하는 경우가 많습니다</a:t>
            </a:r>
            <a:r>
              <a:rPr lang="en-US" altLang="ko-KR" dirty="0"/>
              <a:t>.</a:t>
            </a:r>
            <a:r>
              <a:rPr lang="ko-KR" altLang="en-US" dirty="0"/>
              <a:t> 오른쪽 이미지를 보시면 아까 제가 인용했던 </a:t>
            </a:r>
            <a:r>
              <a:rPr lang="en-US" altLang="ko-KR" dirty="0"/>
              <a:t>15</a:t>
            </a:r>
            <a:r>
              <a:rPr lang="ko-KR" altLang="en-US" dirty="0" err="1"/>
              <a:t>년차</a:t>
            </a:r>
            <a:r>
              <a:rPr lang="ko-KR" altLang="en-US" dirty="0"/>
              <a:t> 선배 개발자님의 블로그에서도 구체적인 사례를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당연히 도메인에 대한 구조 목적을 알기가 쉽지 않다는 부분들이 가장 어렵게 만드는 요인입니다</a:t>
            </a:r>
            <a:r>
              <a:rPr lang="en-US" altLang="ko-KR" dirty="0"/>
              <a:t>.</a:t>
            </a:r>
            <a:r>
              <a:rPr lang="ko-KR" altLang="en-US" dirty="0"/>
              <a:t> 또한 인원이 추가될수록 알아야 될 부가적인 내용들이 많아지고 그런 내용들이 잘 공유가 되지 </a:t>
            </a:r>
            <a:r>
              <a:rPr lang="ko-KR" altLang="en-US" dirty="0" err="1"/>
              <a:t>않다보니</a:t>
            </a:r>
            <a:r>
              <a:rPr lang="ko-KR" altLang="en-US" dirty="0"/>
              <a:t> 인원이 추가된다고 해도 작업 속도의 차이가 없거나 부담이 덜어지는 않는 문제점들이 계속 증가를 하게 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690A4B52-8E1C-4FBF-8F1F-1CA430090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46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7B96051-AF91-6419-B090-A39A31B1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5B73F558-FB5B-BD8F-ADC5-856E29D0D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 제가 개발 직군으로 전직하기 전에 클라이언트의 입장에서 </a:t>
            </a:r>
            <a:r>
              <a:rPr lang="en-US" altLang="ko-KR" dirty="0"/>
              <a:t>SI</a:t>
            </a:r>
            <a:r>
              <a:rPr lang="ko-KR" altLang="en-US" dirty="0"/>
              <a:t>업체에 의뢰해서 프로젝트를 시작하게 되었는데요</a:t>
            </a:r>
            <a:r>
              <a:rPr lang="en-US" altLang="ko-KR" dirty="0"/>
              <a:t>. </a:t>
            </a:r>
            <a:r>
              <a:rPr lang="ko-KR" altLang="en-US" dirty="0"/>
              <a:t>진행 중에 도메인이 어려워서 중단됐던 적도 </a:t>
            </a:r>
            <a:r>
              <a:rPr lang="ko-KR" altLang="en-US" dirty="0" err="1"/>
              <a:t>있었구요</a:t>
            </a:r>
            <a:r>
              <a:rPr lang="en-US" altLang="ko-KR" dirty="0"/>
              <a:t>. </a:t>
            </a:r>
            <a:r>
              <a:rPr lang="ko-KR" altLang="en-US" dirty="0"/>
              <a:t>이후 다른 회사와 계약했지만 담당자들이 계속 바뀌면서 어려움을 겪기도 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1</a:t>
            </a:r>
            <a:r>
              <a:rPr lang="ko-KR" altLang="en-US" dirty="0"/>
              <a:t>년 동안의 작업하고 프로젝트가 오픈이 된 이후에도 수많은 문제점들이 발생했고 이를 </a:t>
            </a:r>
            <a:r>
              <a:rPr lang="ko-KR" altLang="en-US" dirty="0" err="1"/>
              <a:t>처리하는데만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년이 넘는 시간을 보내게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8DCC3F15-ACEB-333A-2A22-BB3465068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16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07C0D00-839E-6B5F-E138-F63FDA28C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58D1BC62-2BE3-9CEF-5C6B-ABF23F1D3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그렇다면 왜 이런 빅뱅 방식을 고수하는 지 설명을 </a:t>
            </a:r>
            <a:r>
              <a:rPr lang="ko-KR" altLang="en-US" dirty="0" err="1"/>
              <a:t>드려볼텐데요</a:t>
            </a:r>
            <a:r>
              <a:rPr lang="en-US" altLang="ko-KR" dirty="0"/>
              <a:t>. Si</a:t>
            </a:r>
            <a:r>
              <a:rPr lang="ko-KR" altLang="en-US" dirty="0"/>
              <a:t>는 외주를 받는 시장이라는 점이 가장 중요한 특징인 것 같습니다 이 외주를 받기 위해서는 당연히 의뢰가 </a:t>
            </a:r>
            <a:r>
              <a:rPr lang="ko-KR" altLang="en-US" dirty="0" err="1"/>
              <a:t>들어와야하기</a:t>
            </a:r>
            <a:r>
              <a:rPr lang="ko-KR" altLang="en-US" dirty="0"/>
              <a:t> 때문에 영업이란 과정이 필수적으로 진행이 되야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일정이라든가</a:t>
            </a:r>
            <a:r>
              <a:rPr lang="ko-KR" altLang="en-US" dirty="0"/>
              <a:t> 인원 그리고 금액 같은 거를 먼저 제시를 하고 그게 계약이 이뤄졌을 때 개발을 진행할 수 있는데 이 과정에서 다른 경쟁업체들도 더 빠른 일정과 낮은 금액을 제시하는 경우가 많습니다 그래서 영업을 따오기 위해서 또 무리한 요구사항이 추가가 되고 거절하기 힘든 상황들이 발생 하게 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FC3D1450-B6E3-3BBB-01E3-D81B1F480B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59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65510F-881F-5FA6-9E19-8E4606720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4407F69B-102C-4532-57AA-937BBCABFC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혹자는 </a:t>
            </a:r>
            <a:r>
              <a:rPr lang="ko-KR" altLang="en-US" dirty="0" err="1"/>
              <a:t>이터레이션</a:t>
            </a:r>
            <a:r>
              <a:rPr lang="ko-KR" altLang="en-US" dirty="0"/>
              <a:t> 방식으로 하면 되지 않겠냐 이렇게 반문하실 수 있는데요</a:t>
            </a:r>
            <a:r>
              <a:rPr lang="en-US" altLang="ko-KR" dirty="0"/>
              <a:t>. </a:t>
            </a:r>
            <a:r>
              <a:rPr lang="ko-KR" altLang="en-US" dirty="0"/>
              <a:t>저도 </a:t>
            </a:r>
            <a:r>
              <a:rPr lang="ko-KR" altLang="en-US" dirty="0" err="1"/>
              <a:t>이터레이션</a:t>
            </a:r>
            <a:r>
              <a:rPr lang="ko-KR" altLang="en-US" dirty="0"/>
              <a:t> 방식으로 작업을 하는 것이 거의 정답에 가깝다고 </a:t>
            </a:r>
            <a:r>
              <a:rPr lang="en-US" altLang="ko-KR" dirty="0"/>
              <a:t>100% </a:t>
            </a:r>
            <a:r>
              <a:rPr lang="ko-KR" altLang="en-US" dirty="0"/>
              <a:t>동의를 하지만 사업적인 요소 때문에 적용하기 어려운 부분이 많습니다</a:t>
            </a:r>
            <a:r>
              <a:rPr lang="en-US" altLang="ko-KR" dirty="0"/>
              <a:t>. </a:t>
            </a:r>
            <a:r>
              <a:rPr lang="ko-KR" altLang="en-US" dirty="0"/>
              <a:t>또한 클라이언트마다 </a:t>
            </a:r>
            <a:r>
              <a:rPr lang="ko-KR" altLang="en-US" dirty="0" err="1"/>
              <a:t>다르긴</a:t>
            </a:r>
            <a:r>
              <a:rPr lang="ko-KR" altLang="en-US" dirty="0"/>
              <a:t> 하지만 개발에 대한 경험이 없거나 수직적인 문화를 가진 회사일수록 빅뱅 방식을 선호하는 경향이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2F871A47-F1FE-E91B-5047-E7270CF64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30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3518F31-085C-8FD2-3A9E-A393FF27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F4E6217A-5F45-BB54-F2CD-043E5BDCA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이터레이션</a:t>
            </a:r>
            <a:r>
              <a:rPr lang="ko-KR" altLang="en-US" dirty="0"/>
              <a:t> 방식으로 진행을 하게 될 경우 영업 단계에서 문제가 발생하게 됩니다</a:t>
            </a:r>
            <a:r>
              <a:rPr lang="en-US" altLang="ko-KR" dirty="0"/>
              <a:t>.</a:t>
            </a:r>
            <a:r>
              <a:rPr lang="ko-KR" altLang="en-US" dirty="0"/>
              <a:t> 개발 단가를 물어보는 클라이언트에게 정확하게 답변하기 어렵고 당연히 영업하기가 쉽지 않게 </a:t>
            </a:r>
            <a:r>
              <a:rPr lang="ko-KR" altLang="en-US" dirty="0" err="1"/>
              <a:t>될겁니다</a:t>
            </a:r>
            <a:r>
              <a:rPr lang="en-US" altLang="ko-KR" dirty="0"/>
              <a:t>.</a:t>
            </a:r>
            <a:r>
              <a:rPr lang="ko-KR" altLang="en-US" dirty="0"/>
              <a:t> 그래서 어쩔 수 없이 빅뱅 방식의 형태로 조건을 제시할 수 밖에 없게 됩니다</a:t>
            </a:r>
            <a:r>
              <a:rPr lang="en-US" altLang="ko-KR" dirty="0"/>
              <a:t>. </a:t>
            </a:r>
            <a:r>
              <a:rPr lang="ko-KR" altLang="en-US" dirty="0"/>
              <a:t>기획팀의 리소스도 대부분 회사에서는 절대적으로 부족하기 때문에 이렇게 </a:t>
            </a:r>
            <a:r>
              <a:rPr lang="ko-KR" altLang="en-US" dirty="0" err="1"/>
              <a:t>이터레이션</a:t>
            </a:r>
            <a:r>
              <a:rPr lang="ko-KR" altLang="en-US" dirty="0"/>
              <a:t> 방식으로 프로젝트를 관리하는 것들이 어려움이 많아지게 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784CA3F4-9051-BADC-24FF-B5B26DF83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527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063B3C9-5EA2-179E-4CB8-4D6293F9D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FD4490E1-271D-16D1-9919-54A757A56D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 모든 과정을 거쳐서 기획이 다 마쳤다고 가정을 해보겠습니다 먼저 엄청난 양의 기획 문서를 확인 해야 됩니다</a:t>
            </a:r>
            <a:r>
              <a:rPr lang="en-US" altLang="ko-KR" dirty="0"/>
              <a:t>. </a:t>
            </a:r>
            <a:r>
              <a:rPr lang="ko-KR" altLang="en-US" dirty="0"/>
              <a:t>그리고 리뷰 회의만 하더라도 거의 </a:t>
            </a:r>
            <a:r>
              <a:rPr lang="en-US" altLang="ko-KR" dirty="0"/>
              <a:t>2</a:t>
            </a:r>
            <a:r>
              <a:rPr lang="ko-KR" altLang="en-US" dirty="0"/>
              <a:t>시간 정도 소요가 되고 있고 많은 내용들을 장시간 듣다 보면 이 프로젝트에 대한 이해도 자체가 부족한 채 마무리 되는 경우가 많습니다 대략적인 어떤 얘기를 </a:t>
            </a:r>
            <a:r>
              <a:rPr lang="ko-KR" altLang="en-US" dirty="0" err="1"/>
              <a:t>했었지라는</a:t>
            </a:r>
            <a:r>
              <a:rPr lang="ko-KR" altLang="en-US" dirty="0"/>
              <a:t> 기억만 남고 이 프로젝트 전체적인 구조를 이해하지 못한 상태로 개발에 착수하게 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A67C8208-3490-45F3-3C34-FD29C5CB8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067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EBE2C5-A8CF-8C76-EC7F-05DB0250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E452F768-7F9E-9047-750F-2CC20E17D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프론트 입장에서도 많은 업무 부하가 생길 수밖에 없는데요</a:t>
            </a:r>
            <a:r>
              <a:rPr lang="en-US" altLang="ko-KR" dirty="0"/>
              <a:t>. </a:t>
            </a:r>
            <a:r>
              <a:rPr lang="ko-KR" altLang="en-US" dirty="0"/>
              <a:t>프론트의 특성상 기획과 디자인 그리고 </a:t>
            </a:r>
            <a:r>
              <a:rPr lang="ko-KR" altLang="en-US" dirty="0" err="1"/>
              <a:t>백엔드</a:t>
            </a:r>
            <a:r>
              <a:rPr lang="ko-KR" altLang="en-US" dirty="0"/>
              <a:t> 이렇게 많은 부서와 소통을 가장 많이 할 수 밖에 없고 아까 앞서 보여드렸던 프로세스 순서상 프런트가 가장 마지막에 위치하고 있기 때문에 다른 부서에서 작업이 미비하다든가 오류가 발생할 경우 프론트 작업은 계속 지연이 될 수밖에 없습니다 그러면 남은 기한을 맞추기 위해서 짧은 시간 안에 많은 것들을 개발을 해야 되는 부담이 계속 증가를 할 수밖에 없게 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94EDD731-B017-BFD7-D4C9-59EA6569DB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575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9B5750A-CAEC-0601-7386-3DA18113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7DFDA96C-8C00-1A28-6B93-32FFDD334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어찌어찌해서</a:t>
            </a:r>
            <a:r>
              <a:rPr lang="ko-KR" altLang="en-US" dirty="0"/>
              <a:t> 개발이 잘 마무리가 되었다고 하더라도 </a:t>
            </a:r>
            <a:r>
              <a:rPr lang="en-US" altLang="ko-KR" dirty="0"/>
              <a:t>QA</a:t>
            </a:r>
            <a:r>
              <a:rPr lang="ko-KR" altLang="en-US" dirty="0"/>
              <a:t> 진행을 하면서 고객사에서 기대했던 기능과 실제 개발한 기능들이 일치하지 않는 경우도 종종 발생하게 됩니다</a:t>
            </a:r>
            <a:r>
              <a:rPr lang="en-US" altLang="ko-KR" dirty="0"/>
              <a:t>.</a:t>
            </a:r>
            <a:r>
              <a:rPr lang="ko-KR" altLang="en-US" dirty="0"/>
              <a:t> 다시 처음부터 개발을 해야 될 수도 있고 아니면 다른 업무 일정이 겹치게 됨으로써 개발자가 </a:t>
            </a:r>
            <a:r>
              <a:rPr lang="ko-KR" altLang="en-US" dirty="0" err="1"/>
              <a:t>과부화되는</a:t>
            </a:r>
            <a:r>
              <a:rPr lang="ko-KR" altLang="en-US" dirty="0"/>
              <a:t> 현상이 발생할 수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CF73E4F5-BC51-CE49-C3A5-7EC4EDCFC7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357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E7302D8-64A1-48D0-8A8B-F080BAFA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24BD008F-970B-3930-2C4D-BAB4D69A9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문서와 회의는 계속 많아지고 히스토리도 제대로 관리가 되지도 않고 개발자가 겪는 업무 복잡도는 계속 올라가게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5532B5E3-6A1D-F4D1-582C-5893B61D4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93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발표 대상자는 </a:t>
            </a:r>
            <a:r>
              <a:rPr lang="en-US" altLang="ko-KR" dirty="0"/>
              <a:t>SI</a:t>
            </a:r>
            <a:r>
              <a:rPr lang="ko-KR" altLang="en-US" dirty="0"/>
              <a:t> 개발자 그리고 새로운 프로젝트를 준비하는 분</a:t>
            </a:r>
            <a:r>
              <a:rPr lang="en-US" altLang="ko-KR" dirty="0"/>
              <a:t>, </a:t>
            </a:r>
            <a:r>
              <a:rPr lang="ko-KR" altLang="en-US" dirty="0"/>
              <a:t>업무환경을 개선하고 싶은데 어디서부터 시작할 지 고민이신 분들을 위해서 발표를 구성했습니다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19F17D6-0D8C-346D-EC8B-5E0C91D7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77FE90E7-462E-C600-C9B2-9E5755BDB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그렇다고 해서 현 상황에 다른 대안이 존재하진 않았습니다</a:t>
            </a:r>
            <a:r>
              <a:rPr lang="en-US" altLang="ko-KR" dirty="0"/>
              <a:t>. </a:t>
            </a:r>
            <a:r>
              <a:rPr lang="ko-KR" altLang="en-US" dirty="0"/>
              <a:t>해결 방법을 찾고자 했고 가장 큰 문제점인</a:t>
            </a:r>
            <a:r>
              <a:rPr lang="en-US" altLang="ko-KR" dirty="0"/>
              <a:t> </a:t>
            </a:r>
            <a:r>
              <a:rPr lang="ko-KR" altLang="en-US" dirty="0"/>
              <a:t>업무 복잡도를 낮추고 태스크를 명확하게 만들고자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6D74AD72-5627-0B2D-7CB0-227E25B9CF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868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5D4AECC-98AA-4773-0626-AFB3D523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B76EB4B-75F3-5200-AFF7-42EA0E3DA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그래서 이런 문제들을 해결하고자 적용했던 프로세스에 대해서 본격적으로 설명을 드려보겠습니다</a:t>
            </a:r>
            <a:r>
              <a:rPr lang="en-US" altLang="ko-KR" dirty="0"/>
              <a:t>.</a:t>
            </a:r>
            <a:r>
              <a:rPr lang="ko-KR" altLang="en-US" dirty="0"/>
              <a:t> 우선 트리구조 정리 방법에 대해서 먼저 설명을 드려볼 거고요</a:t>
            </a:r>
            <a:r>
              <a:rPr lang="en-US" altLang="ko-KR" dirty="0"/>
              <a:t>.</a:t>
            </a:r>
            <a:r>
              <a:rPr lang="ko-KR" altLang="en-US" dirty="0"/>
              <a:t> 이를 통해서 도메인 분석과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정리를 하고 그리고 </a:t>
            </a:r>
            <a:r>
              <a:rPr lang="ko-KR" altLang="en-US" dirty="0" err="1"/>
              <a:t>멀티모듈을</a:t>
            </a:r>
            <a:r>
              <a:rPr lang="ko-KR" altLang="en-US" dirty="0"/>
              <a:t> 이용해서 어떻게 개발을 적용했는지 그리고 업무 분배와 최소한의 </a:t>
            </a:r>
            <a:r>
              <a:rPr lang="ko-KR" altLang="en-US" dirty="0" err="1"/>
              <a:t>코드퀄리티를</a:t>
            </a:r>
            <a:r>
              <a:rPr lang="ko-KR" altLang="en-US" dirty="0"/>
              <a:t> 어떻게 관리 했는지에 대한 전략들을 소개해드리겠습니다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190EE563-697C-178A-6307-8ABE2D2C7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47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9233384-FBFE-252A-D6C0-39795615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FDF17480-F5D6-EBC7-3904-310BA11CB4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제가 </a:t>
            </a:r>
            <a:r>
              <a:rPr lang="ko-KR" altLang="en-US" dirty="0" err="1"/>
              <a:t>제안드리고</a:t>
            </a:r>
            <a:r>
              <a:rPr lang="ko-KR" altLang="en-US" dirty="0"/>
              <a:t> 싶은 부분은 트리구조 정리 방식입니다</a:t>
            </a:r>
            <a:r>
              <a:rPr lang="en-US" altLang="ko-KR" dirty="0"/>
              <a:t>. </a:t>
            </a:r>
            <a:r>
              <a:rPr lang="ko-KR" altLang="en-US" dirty="0"/>
              <a:t>오른쪽에 있는 형태입니다</a:t>
            </a:r>
            <a:r>
              <a:rPr lang="en-US" altLang="ko-KR" dirty="0"/>
              <a:t>.</a:t>
            </a:r>
            <a:r>
              <a:rPr lang="ko-KR" altLang="en-US" dirty="0"/>
              <a:t> 트리 형태로 프로젝트의 내용을 정리하게 되는데요</a:t>
            </a:r>
            <a:r>
              <a:rPr lang="en-US" altLang="ko-KR" dirty="0"/>
              <a:t>.</a:t>
            </a:r>
            <a:r>
              <a:rPr lang="ko-KR" altLang="en-US" dirty="0"/>
              <a:t> 왼쪽을 시작으로 오른쪽 방향으로만 계속 정리를 하는 것이 포인트입니다</a:t>
            </a:r>
            <a:r>
              <a:rPr lang="en-US" altLang="ko-KR" dirty="0"/>
              <a:t>.</a:t>
            </a:r>
            <a:r>
              <a:rPr lang="ko-KR" altLang="en-US" dirty="0"/>
              <a:t> 지금 예제 이미지를 보시고는 불편한 분들이 있을 수 있지만 </a:t>
            </a:r>
            <a:r>
              <a:rPr lang="ko-KR" altLang="en-US" dirty="0" err="1"/>
              <a:t>뒷</a:t>
            </a:r>
            <a:r>
              <a:rPr lang="ko-KR" altLang="en-US" dirty="0"/>
              <a:t> 부분에서 이 방식이 어떻게 활용되는 지도 말씀드리도록 하겠습니다</a:t>
            </a:r>
            <a:r>
              <a:rPr lang="en-US" altLang="ko-KR" dirty="0"/>
              <a:t>.</a:t>
            </a:r>
            <a:r>
              <a:rPr lang="ko-KR" altLang="en-US" dirty="0"/>
              <a:t> 구조 자체를 표현하기 때문에 문장으로 구성된 글보다 직관적으로 전체를 설명하기 수월합니다</a:t>
            </a:r>
            <a:r>
              <a:rPr lang="en-US" altLang="ko-KR" dirty="0"/>
              <a:t>.</a:t>
            </a:r>
            <a:r>
              <a:rPr lang="ko-KR" altLang="en-US" dirty="0"/>
              <a:t> 전체를 파악하기 쉽기 때문에 그만큼 논리적인 오류를 발견하기도 매우 쉬워진다는 것이 가장 큰 장점입니다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EB962562-71E5-24DE-70D6-407EC6997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819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BC4F2E7-9DEE-0468-0E08-40D7834C5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71CFEA82-0B31-0B7E-406A-EED492A56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그러면 트리구조로 어떻게 도메인 분석을 정리할 수 있는 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 </a:t>
            </a:r>
            <a:r>
              <a:rPr lang="ko-KR" altLang="en-US" dirty="0"/>
              <a:t>문서나 회의를 통해서 파악한 최상위 개념들을 먼저 설정해주시고 해당 개념에 대한 명확한 정의를 해줍니다</a:t>
            </a:r>
            <a:r>
              <a:rPr lang="en-US" altLang="ko-KR" dirty="0"/>
              <a:t>. </a:t>
            </a:r>
            <a:r>
              <a:rPr lang="ko-KR" altLang="en-US" dirty="0"/>
              <a:t>그리고 최상위 개념이 가지고 있는 하위 개념을 분류하거나 혹은 개념이 가지고 있는 조건이나 특성들을 정리해줍니다</a:t>
            </a:r>
            <a:r>
              <a:rPr lang="en-US" altLang="ko-KR" dirty="0"/>
              <a:t>. </a:t>
            </a:r>
            <a:r>
              <a:rPr lang="ko-KR" altLang="en-US" dirty="0"/>
              <a:t>도메인의 특성에 따라서 하위 개념의 </a:t>
            </a:r>
            <a:r>
              <a:rPr lang="ko-KR" altLang="en-US" dirty="0" err="1"/>
              <a:t>뎁스는</a:t>
            </a:r>
            <a:r>
              <a:rPr lang="ko-KR" altLang="en-US" dirty="0"/>
              <a:t> 더 깊어질 수 있습니다</a:t>
            </a:r>
            <a:r>
              <a:rPr lang="en-US" altLang="ko-KR" dirty="0"/>
              <a:t>. </a:t>
            </a:r>
            <a:r>
              <a:rPr lang="ko-KR" altLang="en-US" dirty="0"/>
              <a:t>그리고 모든 개념이 정리가 되셨다면 분류된 내용이 맞는지 검토하고 수정하는 작업이 필요합니다</a:t>
            </a:r>
            <a:r>
              <a:rPr lang="en-US" altLang="ko-KR" dirty="0"/>
              <a:t>. </a:t>
            </a:r>
            <a:r>
              <a:rPr lang="ko-KR" altLang="en-US" dirty="0"/>
              <a:t>이해를 돕기 위해 예시 이미지를 보여드리도록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E61F881C-F90E-5004-46E4-39D3A6F87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854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892A55E-1D84-35BC-C3E8-C4D70CCC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1FE3D48E-034C-0409-39C0-8C68F72F9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투표 거래 시스템이라고 하는 도메인을 가지고 분석해보도록 하겠습니다</a:t>
            </a:r>
            <a:r>
              <a:rPr lang="en-US" altLang="ko-KR" dirty="0"/>
              <a:t>. </a:t>
            </a:r>
            <a:r>
              <a:rPr lang="ko-KR" altLang="en-US" dirty="0"/>
              <a:t>최상위 개념이 먼지는 따로 </a:t>
            </a:r>
            <a:r>
              <a:rPr lang="ko-KR" altLang="en-US" dirty="0" err="1"/>
              <a:t>설명드리지</a:t>
            </a:r>
            <a:r>
              <a:rPr lang="ko-KR" altLang="en-US" dirty="0"/>
              <a:t> 않아도 될 정도로 명확하게 보입니다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토픽과 캐시 그리고 보유자산이라는 최상위 개념으로 </a:t>
            </a:r>
            <a:r>
              <a:rPr lang="ko-KR" altLang="en-US" dirty="0" err="1"/>
              <a:t>구성되어있는</a:t>
            </a:r>
            <a:r>
              <a:rPr lang="ko-KR" altLang="en-US" dirty="0"/>
              <a:t> 걸 보실 수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각각의 개념에 대한 정의가 들어가 있기 때문에 이 개념이 무엇을 의미하는 지 쉽게 파악할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각각의 최상위 개념마다 가지고 있는 특성이나 하위 개념들을 나열한 것을 보실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토픽을 기준으로 카테고리라는 하위 개념이 있고요</a:t>
            </a:r>
            <a:r>
              <a:rPr lang="en-US" altLang="ko-KR" dirty="0"/>
              <a:t>.</a:t>
            </a:r>
            <a:r>
              <a:rPr lang="ko-KR" altLang="en-US" dirty="0"/>
              <a:t> 이 카테고리는 </a:t>
            </a:r>
            <a:r>
              <a:rPr lang="ko-KR" altLang="en-US" dirty="0" err="1"/>
              <a:t>이지선다와</a:t>
            </a:r>
            <a:r>
              <a:rPr lang="ko-KR" altLang="en-US" dirty="0"/>
              <a:t> </a:t>
            </a:r>
            <a:r>
              <a:rPr lang="ko-KR" altLang="en-US" dirty="0" err="1"/>
              <a:t>다지선다라는</a:t>
            </a:r>
            <a:r>
              <a:rPr lang="ko-KR" altLang="en-US" dirty="0"/>
              <a:t> 형태로 다시 분류가 될 수 있습니다</a:t>
            </a:r>
            <a:r>
              <a:rPr lang="en-US" altLang="ko-KR" dirty="0"/>
              <a:t>. </a:t>
            </a:r>
            <a:r>
              <a:rPr lang="ko-KR" altLang="en-US" dirty="0"/>
              <a:t>카테고리에는 선택지라고 하는 항목이 하위개념이 있다는 걸 알 수 있고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선택지는 </a:t>
            </a:r>
            <a:r>
              <a:rPr lang="en-US" altLang="ko-KR" dirty="0"/>
              <a:t>2</a:t>
            </a:r>
            <a:r>
              <a:rPr lang="ko-KR" altLang="en-US" dirty="0"/>
              <a:t>개의 하위개념을 가지고 있다는 것을 알 수 있습니다</a:t>
            </a:r>
            <a:r>
              <a:rPr lang="en-US" altLang="ko-KR" dirty="0"/>
              <a:t>. </a:t>
            </a:r>
            <a:r>
              <a:rPr lang="ko-KR" altLang="en-US" dirty="0" err="1"/>
              <a:t>비슷해보이지만</a:t>
            </a:r>
            <a:r>
              <a:rPr lang="ko-KR" altLang="en-US" dirty="0"/>
              <a:t> 성격이 다른 선택지가 있다는 것도 쉽게 파악할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이 선택지는 매매 주문을 할 수 있다는 특성을 가지고 있고 하위 개념으로 </a:t>
            </a:r>
            <a:r>
              <a:rPr lang="ko-KR" altLang="en-US" dirty="0" err="1"/>
              <a:t>시장가와</a:t>
            </a:r>
            <a:r>
              <a:rPr lang="ko-KR" altLang="en-US" dirty="0"/>
              <a:t> </a:t>
            </a:r>
            <a:r>
              <a:rPr lang="ko-KR" altLang="en-US" dirty="0" err="1"/>
              <a:t>지정가</a:t>
            </a:r>
            <a:r>
              <a:rPr lang="ko-KR" altLang="en-US" dirty="0"/>
              <a:t> 이렇게 나누어지는 걸 볼 수 있고 이 두 개념의 차이는 체결된 상태에서 진행되는 지 </a:t>
            </a:r>
            <a:r>
              <a:rPr lang="ko-KR" altLang="en-US" dirty="0" err="1"/>
              <a:t>미체결</a:t>
            </a:r>
            <a:r>
              <a:rPr lang="ko-KR" altLang="en-US" dirty="0"/>
              <a:t> 상태에서 진행하는 지에 따라 분기가 나뉘는 걸 쉽게 알 수 있습니다</a:t>
            </a:r>
            <a:r>
              <a:rPr lang="en-US" altLang="ko-KR" dirty="0"/>
              <a:t>.</a:t>
            </a:r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B694963C-16F3-33EC-423C-6EB7EF5B6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4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8E9FC2D-A8A4-B8EB-63B8-4D006A4E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51CF6B6B-9B4A-154F-77EC-C4B7D3321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도메인 분석에서 가장 하이라이트가 저는 바로 이 지점이라고 생각을 하는데요</a:t>
            </a:r>
            <a:r>
              <a:rPr lang="en-US" altLang="ko-KR" dirty="0"/>
              <a:t>.</a:t>
            </a:r>
            <a:r>
              <a:rPr lang="ko-KR" altLang="en-US" dirty="0"/>
              <a:t> 어떤 개념이 상위 개념인지 파악하는 게 중요하다는 사실입니다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（클릭）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옆에 그림에 보시면 예제 </a:t>
            </a:r>
            <a:r>
              <a:rPr lang="en-US" altLang="ko-KR" dirty="0"/>
              <a:t>1,2,3</a:t>
            </a:r>
            <a:r>
              <a:rPr lang="ko-KR" altLang="en-US" dirty="0"/>
              <a:t>은 지금 각각의 상위 개념이 다르게 지정되어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만약에 </a:t>
            </a:r>
            <a:r>
              <a:rPr lang="en-US" altLang="ko-KR" dirty="0"/>
              <a:t>1</a:t>
            </a:r>
            <a:r>
              <a:rPr lang="ko-KR" altLang="en-US" dirty="0"/>
              <a:t>번 예시가 올바른 </a:t>
            </a:r>
            <a:r>
              <a:rPr lang="ko-KR" altLang="en-US" dirty="0" err="1"/>
              <a:t>구조고</a:t>
            </a:r>
            <a:r>
              <a:rPr lang="ko-KR" altLang="en-US" dirty="0"/>
              <a:t> </a:t>
            </a:r>
            <a:r>
              <a:rPr lang="en-US" altLang="ko-KR" dirty="0"/>
              <a:t>2,3</a:t>
            </a:r>
            <a:r>
              <a:rPr lang="ko-KR" altLang="en-US" dirty="0"/>
              <a:t>번 예시가 잘못된 구조라고 했을 때 </a:t>
            </a:r>
            <a:r>
              <a:rPr lang="en-US" altLang="ko-KR" dirty="0"/>
              <a:t>2,3</a:t>
            </a:r>
            <a:r>
              <a:rPr lang="ko-KR" altLang="en-US" dirty="0"/>
              <a:t>번 예시로 설계를 진행을 하게 될 경우 잘못된 설계로 인해 불필요한 테이블이 만들어질 수 있고 진행될수록 프로젝트를 어렵게 만드는 요인 중의 하나가 됩니다</a:t>
            </a:r>
            <a:r>
              <a:rPr lang="en-US" altLang="ko-KR" dirty="0"/>
              <a:t>. </a:t>
            </a:r>
            <a:r>
              <a:rPr lang="ko-KR" altLang="en-US" dirty="0"/>
              <a:t>이런 이유로 어떤 구조가 올바른 구조인지는 충분한 분석이 들어가야 알 수가 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한번의 작업으로 정확하게 파악한다는 환상은 버려야 합니다</a:t>
            </a:r>
            <a:r>
              <a:rPr lang="en-US" altLang="ko-KR" dirty="0"/>
              <a:t>.</a:t>
            </a:r>
            <a:r>
              <a:rPr lang="ko-KR" altLang="en-US" dirty="0"/>
              <a:t> 모든 영역에서 논리적인 오류가 발생하지 </a:t>
            </a:r>
            <a:r>
              <a:rPr lang="ko-KR" altLang="en-US" dirty="0" err="1"/>
              <a:t>않을때까지</a:t>
            </a:r>
            <a:r>
              <a:rPr lang="ko-KR" altLang="en-US" dirty="0"/>
              <a:t> 계속 점검하고 </a:t>
            </a:r>
            <a:r>
              <a:rPr lang="ko-KR" altLang="en-US" dirty="0" err="1"/>
              <a:t>수정해야합니다</a:t>
            </a:r>
            <a:r>
              <a:rPr lang="en-US" altLang="ko-KR" dirty="0"/>
              <a:t>. </a:t>
            </a:r>
            <a:r>
              <a:rPr lang="ko-KR" altLang="en-US" dirty="0"/>
              <a:t>좀 더 수월한 작업을 위해 기획 </a:t>
            </a:r>
            <a:r>
              <a:rPr lang="ko-KR" altLang="en-US" dirty="0" err="1"/>
              <a:t>파트와도</a:t>
            </a:r>
            <a:r>
              <a:rPr lang="ko-KR" altLang="en-US" dirty="0"/>
              <a:t> 꾸준한 소통이 필요하고요</a:t>
            </a:r>
            <a:r>
              <a:rPr lang="en-US" altLang="ko-KR" dirty="0"/>
              <a:t>.</a:t>
            </a:r>
            <a:r>
              <a:rPr lang="ko-KR" altLang="en-US" dirty="0"/>
              <a:t> 만약에 필요한 경우라면 클라이언트와 직접 소통을 해서 이 도메인에 대한 분석을 제대로 파악하는 것이 매우 중요하다고 할 수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9C97C728-CDA6-8AAC-5949-FD8E1F303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814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3A55C1-701E-CD4A-DE23-33BA4186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D8BA7789-2BFE-329E-4FBC-5267B81F0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라이프사이클 설계하는 데도 굉장히 용이한 방법 중 하나이기도 합니다 생성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삭제가 있다고 하면 그거에 대한 로직들이 어떻게 진행이 되며 어떤 객체들이 있는지 어떻게 묶어줘야 되는지를 한 번에 정리를 할 수 있다는 장점이 있습니다 그렇기 때문에 복잡한 로직의 관계성을 파악하기가 쉽고 화면에 </a:t>
            </a:r>
            <a:r>
              <a:rPr lang="ko-KR" altLang="en-US" dirty="0" err="1"/>
              <a:t>보시다시피</a:t>
            </a:r>
            <a:r>
              <a:rPr lang="ko-KR" altLang="en-US" dirty="0"/>
              <a:t> 각 로직에 필요한 객체 집합을 빠르게 확인하실 수 있을 텐데요 이를 통해서 명확한 트랜잭션의 범위를 지정 할 수 있습니다 또한 여기서 만약에 잘못된 구조가 나온다고 하더라도 이렇게 구조적으로 모든 내용들을 한 번에 살펴볼 수 있기 때문에 별도의 코드 작성 없이 논리적 오류를 미리 이 단계에서 예방할 수 있다는 장점이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2A7B2864-B19C-FB9E-F61D-97137BA86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992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103F19C-3EB9-161A-4E73-F8AA478B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BF7743D-2852-6383-1DCB-366CCC900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조금 더 복잡한 도메인으로 예제를 가지고 설명을 드려보겠습니다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주택담보대출이라고 하는 도메인이 있다고 하면 여기서 확인할 수 있는 최상위 개념들은 다음과 같이 정의가 된다는 것을 아실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건축물은 하위 개념이 아파트 빌라 오피스텔 단독 다가구 같은 형태로 있다는 것을 알 수 있고 각각의 규제지역이 있는 것을 한눈에 확인할 수 있습니다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거래 유형은 각 유형마다 참고해야 되는 필드들이 어떻게 달라지는지를 한눈에 확인할 수 있습니다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 명의의 종류가 세 가지라는 것도 바로 알 수 있고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채무자의 조건 같은 경우에는 먼저 결혼했는지 여부를 가장 우선적으로 확인한 다음에 본인이 채무자로 들어가든지 배우자가 들어가는지 그리고 또 각각의 채무자가 체크해야 될 내용들을 한 번에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할인 조건을 보시면 이런 부분들이 저는 트리구조 정리 방식의 가장 큰 장점이라고 생각을 하는데요</a:t>
            </a:r>
            <a:r>
              <a:rPr lang="en-US" altLang="ko-KR" dirty="0"/>
              <a:t>.</a:t>
            </a:r>
            <a:r>
              <a:rPr lang="ko-KR" altLang="en-US" dirty="0"/>
              <a:t> 미혼인 사람이 왜 다자녀 여부의 할인 조건을 확인해야 되는지 아시는 분 계실까요</a:t>
            </a:r>
            <a:r>
              <a:rPr lang="en-US" altLang="ko-KR" dirty="0"/>
              <a:t>?</a:t>
            </a:r>
            <a:r>
              <a:rPr lang="ko-KR" altLang="en-US" dirty="0"/>
              <a:t> 네 이혼을 한 경우에도 조건상으로는 미혼으로 체크를 하기 때문에 미혼이라고 하더라도 이런 다자녀 여부를 확인을 해봐야 할인이 이 사람이 대상이 되는지 안 되는지를 파악할 수 있습니다</a:t>
            </a:r>
            <a:r>
              <a:rPr lang="en-US" altLang="ko-KR" dirty="0"/>
              <a:t>.</a:t>
            </a:r>
            <a:r>
              <a:rPr lang="ko-KR" altLang="en-US" dirty="0"/>
              <a:t> 사실 이런 부분들은 일반적인 부분에서는 바로 파악하거나 챙기기가 어려운 부분일 수 있지만 이렇게 트리구조로 작성을 하게 </a:t>
            </a:r>
            <a:r>
              <a:rPr lang="ko-KR" altLang="en-US" dirty="0" err="1"/>
              <a:t>되면은</a:t>
            </a:r>
            <a:r>
              <a:rPr lang="ko-KR" altLang="en-US" dirty="0"/>
              <a:t> 바로 이해가 못한 부분을 쉽고 빠르게 캐치할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할인조건 같은 부분도 미혼일 때와 기혼일 때 체크를 해야 되는 기준이 다르다는 사실도 명확하게 파악할 수 있어서 개발이나 설계 단계에서 진행을 할 때 객체나 </a:t>
            </a:r>
            <a:r>
              <a:rPr lang="en-US" altLang="ko-KR" dirty="0"/>
              <a:t>DB</a:t>
            </a:r>
            <a:r>
              <a:rPr lang="ko-KR" altLang="en-US" dirty="0"/>
              <a:t>를 어떻게 설계를 할지 대한 고민들을 미리 할 수 있게 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8300AA5B-4E0F-8167-F772-401360857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846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A3BEC4B-67C1-6130-604C-0BE349FE1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B7B07D21-8B73-FC9C-E87E-C8E045B10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이처럼 도메인의 </a:t>
            </a:r>
            <a:r>
              <a:rPr lang="ko-KR" altLang="en-US" dirty="0" err="1"/>
              <a:t>러닝커브는</a:t>
            </a:r>
            <a:r>
              <a:rPr lang="ko-KR" altLang="en-US" dirty="0"/>
              <a:t> 하나의 언어나 기술을 배우는 것과 같은 난이도를 가진다고 볼 수 있을 텐데요</a:t>
            </a:r>
            <a:r>
              <a:rPr lang="en-US" altLang="ko-KR" dirty="0"/>
              <a:t>.</a:t>
            </a:r>
            <a:r>
              <a:rPr lang="ko-KR" altLang="en-US" dirty="0"/>
              <a:t> 특히 또 전문적인 분야일수록 빠르게 파악하기가 매우 어렵고 보통 개발 일정이 그렇게 넉넉하게 주어지지 않기 때문에 일정을 맞추기 위해서 도메인 이해도가 없는 상태에서 일정을 맞추려고 하다 </a:t>
            </a:r>
            <a:r>
              <a:rPr lang="ko-KR" altLang="en-US" dirty="0" err="1"/>
              <a:t>보면은</a:t>
            </a:r>
            <a:r>
              <a:rPr lang="ko-KR" altLang="en-US" dirty="0"/>
              <a:t> 막 개발이 어쩔 수 없이 나올 수밖에 없는 상황이 발생을 하게 됩니다</a:t>
            </a:r>
            <a:r>
              <a:rPr lang="en-US" altLang="ko-KR" dirty="0"/>
              <a:t>.</a:t>
            </a:r>
            <a:r>
              <a:rPr lang="ko-KR" altLang="en-US" dirty="0"/>
              <a:t> 그렇기 때문에 이런 빅뱅 방식의 개발이 진행될수록 개발자를 힘들게 하는 </a:t>
            </a:r>
            <a:r>
              <a:rPr lang="ko-KR" altLang="en-US" dirty="0" err="1"/>
              <a:t>레거시가</a:t>
            </a:r>
            <a:r>
              <a:rPr lang="ko-KR" altLang="en-US" dirty="0"/>
              <a:t> 만들어지게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69A4B04C-A91E-D18B-F979-F12149805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687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7677369-B0BF-9959-7D2F-B06F463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D1885192-D131-B906-4236-4A2296CBB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도메인 분석 자체가 저는 설계의 시작이라고 생각합니다</a:t>
            </a:r>
            <a:r>
              <a:rPr lang="en-US" altLang="ko-KR" dirty="0"/>
              <a:t>.</a:t>
            </a:r>
            <a:r>
              <a:rPr lang="ko-KR" altLang="en-US" dirty="0"/>
              <a:t> 사실 기획은 자주 변경이 될 수 있다고 생각하지만 제대로 분석된 도메인 구조 자체는 사실 변경 가능성이 거의 없다고 생각합니다</a:t>
            </a:r>
            <a:r>
              <a:rPr lang="en-US" altLang="ko-KR" dirty="0"/>
              <a:t>.</a:t>
            </a:r>
            <a:r>
              <a:rPr lang="ko-KR" altLang="en-US" dirty="0"/>
              <a:t> 그리고 도메인이란 것 자체가 하나의 사업에 대한 내용이기 때문에 사업이 기획으로 인해서 변경될 가능성이 없다고 생각합니다</a:t>
            </a:r>
            <a:r>
              <a:rPr lang="en-US" altLang="ko-KR" dirty="0"/>
              <a:t>..</a:t>
            </a:r>
            <a:r>
              <a:rPr lang="ko-KR" altLang="en-US" dirty="0"/>
              <a:t> 그래서 나중에 기획이 변경된다고 하더라도 </a:t>
            </a:r>
            <a:r>
              <a:rPr lang="ko-KR" altLang="en-US" dirty="0" err="1"/>
              <a:t>코드막</a:t>
            </a:r>
            <a:r>
              <a:rPr lang="ko-KR" altLang="en-US" dirty="0"/>
              <a:t> 간단하게 작성을 하면은 대부분은 대응 가능한 수준의 어떤 변경들이 대부분이라고 생각이 듭니다</a:t>
            </a:r>
            <a:r>
              <a:rPr lang="en-US" altLang="ko-KR" dirty="0"/>
              <a:t>.</a:t>
            </a:r>
            <a:r>
              <a:rPr lang="ko-KR" altLang="en-US" dirty="0"/>
              <a:t> 그리고 기술적 선택의 </a:t>
            </a:r>
            <a:r>
              <a:rPr lang="ko-KR" altLang="en-US" dirty="0" err="1"/>
              <a:t>근거로서도</a:t>
            </a:r>
            <a:r>
              <a:rPr lang="ko-KR" altLang="en-US" dirty="0"/>
              <a:t> 활용될 수 있을 텐데요</a:t>
            </a:r>
            <a:r>
              <a:rPr lang="en-US" altLang="ko-KR" dirty="0"/>
              <a:t>.</a:t>
            </a:r>
            <a:r>
              <a:rPr lang="ko-KR" altLang="en-US" dirty="0"/>
              <a:t> 시간상 자세하게 </a:t>
            </a:r>
            <a:r>
              <a:rPr lang="ko-KR" altLang="en-US" dirty="0" err="1"/>
              <a:t>설명드리진</a:t>
            </a:r>
            <a:r>
              <a:rPr lang="ko-KR" altLang="en-US" dirty="0"/>
              <a:t> 못하지만 앞서 설명했던 주택담보대출 같은 경우에는 </a:t>
            </a:r>
            <a:r>
              <a:rPr lang="en-US" altLang="ko-KR" dirty="0"/>
              <a:t>nullable </a:t>
            </a:r>
            <a:r>
              <a:rPr lang="ko-KR" altLang="en-US" dirty="0"/>
              <a:t>객체가 발생하기가 쉽습니다</a:t>
            </a:r>
            <a:r>
              <a:rPr lang="en-US" altLang="ko-KR" dirty="0"/>
              <a:t>. </a:t>
            </a:r>
            <a:r>
              <a:rPr lang="ko-KR" altLang="en-US" dirty="0"/>
              <a:t>코드를 작성하기 전 미리 이 사실을 인지하고 있다면 </a:t>
            </a:r>
            <a:r>
              <a:rPr lang="en-US" altLang="ko-KR" dirty="0" err="1"/>
              <a:t>rdb</a:t>
            </a:r>
            <a:r>
              <a:rPr lang="ko-KR" altLang="en-US" dirty="0"/>
              <a:t>를 </a:t>
            </a:r>
            <a:r>
              <a:rPr lang="ko-KR" altLang="en-US" dirty="0" err="1"/>
              <a:t>사용하신다면은</a:t>
            </a:r>
            <a:r>
              <a:rPr lang="ko-KR" altLang="en-US" dirty="0"/>
              <a:t> </a:t>
            </a:r>
            <a:r>
              <a:rPr lang="en-US" altLang="ko-KR" dirty="0"/>
              <a:t>lob</a:t>
            </a:r>
            <a:r>
              <a:rPr lang="ko-KR" altLang="en-US" dirty="0"/>
              <a:t>을 </a:t>
            </a:r>
            <a:r>
              <a:rPr lang="ko-KR" altLang="en-US" dirty="0" err="1"/>
              <a:t>사용한다거나</a:t>
            </a:r>
            <a:r>
              <a:rPr lang="ko-KR" altLang="en-US" dirty="0"/>
              <a:t> 혹은 </a:t>
            </a:r>
            <a:r>
              <a:rPr lang="en-US" altLang="ko-KR" dirty="0" err="1"/>
              <a:t>NoSql</a:t>
            </a:r>
            <a:r>
              <a:rPr lang="ko-KR" altLang="en-US" dirty="0"/>
              <a:t>로 선택을 할 수도 있을 겁니다 만약에 </a:t>
            </a:r>
            <a:r>
              <a:rPr lang="en-US" altLang="ko-KR" dirty="0"/>
              <a:t>NoSQL</a:t>
            </a:r>
            <a:r>
              <a:rPr lang="ko-KR" altLang="en-US" dirty="0"/>
              <a:t>을 선택한다면 </a:t>
            </a:r>
            <a:r>
              <a:rPr lang="ko-KR" altLang="en-US" dirty="0" err="1"/>
              <a:t>네티나</a:t>
            </a:r>
            <a:r>
              <a:rPr lang="ko-KR" altLang="en-US" dirty="0"/>
              <a:t> 웹 </a:t>
            </a:r>
            <a:r>
              <a:rPr lang="ko-KR" altLang="en-US" dirty="0" err="1"/>
              <a:t>플럭스</a:t>
            </a:r>
            <a:r>
              <a:rPr lang="ko-KR" altLang="en-US" dirty="0"/>
              <a:t> 같은 기술을 도입해보는 것을 고려해 볼 수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74331979-BDD8-F05B-B31B-88AAE0436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144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EFF832-CB9F-D0BC-6B4F-93F977E3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878A1C3A-0A66-6FAA-E6D6-4B4F3C3E3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 소개를 먼저 드리자면 저는 올해 </a:t>
            </a:r>
            <a:r>
              <a:rPr lang="en-US" altLang="ko-KR" dirty="0"/>
              <a:t>4</a:t>
            </a:r>
            <a:r>
              <a:rPr lang="ko-KR" altLang="en-US" dirty="0" err="1"/>
              <a:t>년차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개발자고 이전에는 부동산 대출 컨설팅 </a:t>
            </a:r>
            <a:r>
              <a:rPr lang="en-US" altLang="ko-KR" dirty="0"/>
              <a:t>8</a:t>
            </a:r>
            <a:r>
              <a:rPr lang="ko-KR" altLang="en-US" dirty="0"/>
              <a:t>년 동안 했었습니다 이후에 직무변경으로 </a:t>
            </a:r>
            <a:r>
              <a:rPr lang="ko-KR" altLang="en-US" dirty="0" err="1"/>
              <a:t>백엔드</a:t>
            </a:r>
            <a:r>
              <a:rPr lang="ko-KR" altLang="en-US" dirty="0"/>
              <a:t> 개발자로 전향해서 현재는 </a:t>
            </a:r>
            <a:r>
              <a:rPr lang="ko-KR" altLang="en-US" dirty="0" err="1"/>
              <a:t>핀테크</a:t>
            </a:r>
            <a:r>
              <a:rPr lang="ko-KR" altLang="en-US" dirty="0"/>
              <a:t> 업체에서 대출파트 </a:t>
            </a:r>
            <a:r>
              <a:rPr lang="ko-KR" altLang="en-US" dirty="0" err="1"/>
              <a:t>백엔드</a:t>
            </a:r>
            <a:r>
              <a:rPr lang="ko-KR" altLang="en-US" dirty="0"/>
              <a:t> 업무를 맡고 있습니다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BBE0BA2D-337B-6627-D4DD-4FEB873BC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669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9B0D08D-BE5F-17B4-BB09-F0B5BFDD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719FA7F3-A45D-A16F-2D35-08BF121BF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저렇게 분석한 것 자체가 이미 하나의 문서화가 되어 있기 때문에 별도의 문서를 작성하지 않아도 된다는 장점이 있고 개발을 </a:t>
            </a:r>
            <a:r>
              <a:rPr lang="ko-KR" altLang="en-US" dirty="0" err="1"/>
              <a:t>시작했을때</a:t>
            </a:r>
            <a:r>
              <a:rPr lang="ko-KR" altLang="en-US" dirty="0"/>
              <a:t> 최소한의 도메인 이해도를 보장할 수 있게 됩니다</a:t>
            </a:r>
            <a:r>
              <a:rPr lang="en-US" altLang="ko-KR" dirty="0"/>
              <a:t>. </a:t>
            </a:r>
            <a:r>
              <a:rPr lang="ko-KR" altLang="en-US" dirty="0"/>
              <a:t>기획 단계에서 오류가 있다고 하더라도 개발 시작 전에 빠르게 파악이 가능하기 때문에 많은 기회비용을 절약할 수 있습니다</a:t>
            </a:r>
            <a:r>
              <a:rPr lang="en-US" altLang="ko-KR" dirty="0"/>
              <a:t>.</a:t>
            </a:r>
            <a:r>
              <a:rPr lang="ko-KR" altLang="en-US" dirty="0"/>
              <a:t> 또한 다른 인원들이 들어온다고 하더라도 설명에 큰 에너지 투입 없이 빠르게 전달할 수 있다는 장점이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C420A681-C27B-A370-AD55-06ED4CF8A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71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BE9CC73-E17C-3807-AA83-8458B43F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635B756E-7311-380A-4C19-A702D5E21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도메인 분석을 다 마친 이후에는 또 오른쪽과 같이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까지는 아니지만 필드들을 간단하게 정리를 하고나서 </a:t>
            </a:r>
            <a:r>
              <a:rPr lang="en-US" altLang="ko-KR" dirty="0"/>
              <a:t>ERD </a:t>
            </a:r>
            <a:r>
              <a:rPr lang="ko-KR" altLang="en-US" dirty="0"/>
              <a:t>를 작성할 수도 있습니다</a:t>
            </a:r>
            <a:r>
              <a:rPr lang="en-US" altLang="ko-KR" dirty="0"/>
              <a:t>.</a:t>
            </a:r>
            <a:r>
              <a:rPr lang="ko-KR" altLang="en-US" dirty="0"/>
              <a:t> 그리고 분석에 근거해서 모듈이나 패키지 구조들을 잡을 수 있습니다</a:t>
            </a:r>
            <a:r>
              <a:rPr lang="en-US" altLang="ko-KR" dirty="0"/>
              <a:t>.</a:t>
            </a:r>
            <a:r>
              <a:rPr lang="ko-KR" altLang="en-US" dirty="0"/>
              <a:t> 그리고 또 특히 이런 엔티티나 혹은 </a:t>
            </a:r>
            <a:r>
              <a:rPr lang="en-US" altLang="ko-KR" dirty="0" err="1"/>
              <a:t>enum</a:t>
            </a:r>
            <a:r>
              <a:rPr lang="ko-KR" altLang="en-US" dirty="0"/>
              <a:t> </a:t>
            </a:r>
            <a:r>
              <a:rPr lang="ko-KR" altLang="en-US" dirty="0" err="1"/>
              <a:t>상수값으로</a:t>
            </a:r>
            <a:r>
              <a:rPr lang="ko-KR" altLang="en-US" dirty="0"/>
              <a:t> 진행돼야 되는 부분들도 미리 코드 안에 작성을 함으로써 개발 시간을 더 단축을 시킬 수 있다는 장점이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85936B63-B19D-5531-CE83-7AB8CA9CE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894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DDEAB1B-5AAA-4A25-BB06-6BD33AC28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BD712B8D-A7F8-C110-B3E7-CCC8E0FDE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 다음은 모든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정의를 해보는 건데요</a:t>
            </a:r>
            <a:r>
              <a:rPr lang="en-US" altLang="ko-KR" dirty="0"/>
              <a:t>.</a:t>
            </a:r>
            <a:r>
              <a:rPr lang="ko-KR" altLang="en-US" dirty="0"/>
              <a:t> 간단합니다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Get, post, patch, put, delete </a:t>
            </a:r>
            <a:r>
              <a:rPr lang="ko-KR" altLang="en-US" dirty="0"/>
              <a:t>기준에 모든 </a:t>
            </a:r>
            <a:r>
              <a:rPr lang="en-US" altLang="ko-KR" dirty="0" err="1"/>
              <a:t>api</a:t>
            </a:r>
            <a:r>
              <a:rPr lang="ko-KR" altLang="en-US" dirty="0"/>
              <a:t>를 </a:t>
            </a:r>
            <a:r>
              <a:rPr lang="ko-KR" altLang="en-US" dirty="0" err="1"/>
              <a:t>피그마</a:t>
            </a:r>
            <a:r>
              <a:rPr lang="ko-KR" altLang="en-US" dirty="0"/>
              <a:t> 화면과 </a:t>
            </a:r>
            <a:r>
              <a:rPr lang="en-US" altLang="ko-KR" dirty="0"/>
              <a:t>request, response </a:t>
            </a:r>
            <a:r>
              <a:rPr lang="ko-KR" altLang="en-US" dirty="0"/>
              <a:t>형태로 정리하면 됩니다</a:t>
            </a:r>
            <a:r>
              <a:rPr lang="en-US" altLang="ko-KR" dirty="0"/>
              <a:t>.</a:t>
            </a:r>
            <a:r>
              <a:rPr lang="ko-KR" altLang="en-US" dirty="0"/>
              <a:t> 이것도 역시 트리 방식으로 정리를 하게 되면 굉장히 많은 이점을 가져갈 수 있기 때문에 저는 이런 방식으로 정리를 해보는 것을 추천 드립니다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C85F790F-98CF-DF89-114F-7991AB97E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194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732C907-627D-687F-CF0F-E99FDE61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0DDD4F95-1741-841B-E28E-381A03F8A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피그마가</a:t>
            </a:r>
            <a:r>
              <a:rPr lang="ko-KR" altLang="en-US" dirty="0"/>
              <a:t> 있는데 굳이 저런 작업을 해야 되는지 의문을 갖고 계시는 분들이 있을 수도 있으실 거예요</a:t>
            </a:r>
            <a:r>
              <a:rPr lang="en-US" altLang="ko-KR" dirty="0"/>
              <a:t>.</a:t>
            </a:r>
            <a:r>
              <a:rPr lang="ko-KR" altLang="en-US" dirty="0"/>
              <a:t> 번거로워 보이기도 하고 불필요하다고 생각이 들 수 있는데 저희 같은 경우에는 보통 </a:t>
            </a:r>
            <a:r>
              <a:rPr lang="ko-KR" altLang="en-US" dirty="0" err="1"/>
              <a:t>피그마를</a:t>
            </a:r>
            <a:r>
              <a:rPr lang="ko-KR" altLang="en-US" dirty="0"/>
              <a:t> 한 하나만 보는 게 아니라 계속 여러 로케이션들을 탐색하면서 작업을 해야 되기 때문에 그거 자체가 굉장히 매우 에너지 소모가 많은 작업입니다</a:t>
            </a:r>
            <a:r>
              <a:rPr lang="en-US" altLang="ko-KR" dirty="0"/>
              <a:t>.</a:t>
            </a:r>
            <a:r>
              <a:rPr lang="ko-KR" altLang="en-US" dirty="0"/>
              <a:t> 그러다 보니까 당연히 이렇게 많은 </a:t>
            </a:r>
            <a:r>
              <a:rPr lang="ko-KR" altLang="en-US" dirty="0" err="1"/>
              <a:t>피그마들을</a:t>
            </a:r>
            <a:r>
              <a:rPr lang="ko-KR" altLang="en-US" dirty="0"/>
              <a:t> 보다 </a:t>
            </a:r>
            <a:r>
              <a:rPr lang="ko-KR" altLang="en-US" dirty="0" err="1"/>
              <a:t>보면은</a:t>
            </a:r>
            <a:r>
              <a:rPr lang="ko-KR" altLang="en-US" dirty="0"/>
              <a:t> </a:t>
            </a:r>
            <a:r>
              <a:rPr lang="ko-KR" altLang="en-US" dirty="0" err="1"/>
              <a:t>디스크립션이라든가</a:t>
            </a:r>
            <a:r>
              <a:rPr lang="ko-KR" altLang="en-US" dirty="0"/>
              <a:t> 내용들을 놓치는 경우도 생기고 실수를 할 수밖에 없는 </a:t>
            </a:r>
            <a:r>
              <a:rPr lang="ko-KR" altLang="en-US" dirty="0" err="1"/>
              <a:t>상횡</a:t>
            </a:r>
            <a:r>
              <a:rPr lang="ko-KR" altLang="en-US" dirty="0"/>
              <a:t> 자체를 피하기 어려워집니다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A32EF067-DA97-0C2A-AD64-44C06B93B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931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75129EF-3B14-8160-8FED-F6E101D9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9495EB45-3FE5-87CA-3368-4F35406E6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트리구조로 정리를 했을 때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호출 관계가 복잡한 경우에는 정리를 쉽게 할 수 있어서 필요한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를 바로 확인할 수 있다는 장점이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회원가입에 입장이라고 하는 기준으로 </a:t>
            </a:r>
            <a:r>
              <a:rPr lang="en-US" altLang="ko-KR" dirty="0"/>
              <a:t>post</a:t>
            </a:r>
            <a:r>
              <a:rPr lang="ko-KR" altLang="en-US" dirty="0"/>
              <a:t>방식의 통신으로 </a:t>
            </a:r>
            <a:r>
              <a:rPr lang="ko-KR" altLang="en-US" dirty="0" err="1"/>
              <a:t>피그마</a:t>
            </a:r>
            <a:r>
              <a:rPr lang="ko-KR" altLang="en-US" dirty="0"/>
              <a:t> 화면을 기준으로 </a:t>
            </a:r>
            <a:r>
              <a:rPr lang="ko-KR" altLang="en-US" dirty="0" err="1"/>
              <a:t>리퀘스트</a:t>
            </a:r>
            <a:r>
              <a:rPr lang="ko-KR" altLang="en-US" dirty="0"/>
              <a:t> </a:t>
            </a:r>
            <a:r>
              <a:rPr lang="ko-KR" altLang="en-US" dirty="0" err="1"/>
              <a:t>리스폰스가</a:t>
            </a:r>
            <a:r>
              <a:rPr lang="ko-KR" altLang="en-US" dirty="0"/>
              <a:t> 나눠지고 안에서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 </a:t>
            </a:r>
            <a:r>
              <a:rPr lang="en-US" altLang="ko-KR" dirty="0" err="1"/>
              <a:t>api</a:t>
            </a:r>
            <a:r>
              <a:rPr lang="ko-KR" altLang="en-US" dirty="0"/>
              <a:t>가 두 개가 더 있는 것을 쉽게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피그마에서만</a:t>
            </a:r>
            <a:r>
              <a:rPr lang="ko-KR" altLang="en-US" dirty="0"/>
              <a:t> 확인을 했을 경우에도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가 더 </a:t>
            </a:r>
            <a:r>
              <a:rPr lang="ko-KR" altLang="en-US" dirty="0" err="1"/>
              <a:t>나와야겠구나를</a:t>
            </a:r>
            <a:r>
              <a:rPr lang="ko-KR" altLang="en-US" dirty="0"/>
              <a:t> 머릿속으로 생각을 할 수 있지만 다른 사람이 작업을 하거나 혹은 보니 작업하는 당사자들도 이런 부분들을 순간적으로 놓치고 작업을 진행을 할 수도 있습니다</a:t>
            </a:r>
            <a:r>
              <a:rPr lang="en-US" altLang="ko-KR" dirty="0"/>
              <a:t>.</a:t>
            </a:r>
            <a:r>
              <a:rPr lang="ko-KR" altLang="en-US" dirty="0"/>
              <a:t> 하지만 요렇게 구조를 명확하게 트리구조로 잡아주게 될 경우에는 놓치는 </a:t>
            </a:r>
            <a:r>
              <a:rPr lang="en-US" altLang="ko-KR" dirty="0" err="1"/>
              <a:t>api</a:t>
            </a:r>
            <a:r>
              <a:rPr lang="ko-KR" altLang="en-US" dirty="0"/>
              <a:t> 없이 작업을 쉽게 할 수 있다는 장점이 있고 </a:t>
            </a:r>
            <a:r>
              <a:rPr lang="ko-KR" altLang="en-US" dirty="0" err="1"/>
              <a:t>피그마에서</a:t>
            </a:r>
            <a:r>
              <a:rPr lang="ko-KR" altLang="en-US" dirty="0"/>
              <a:t> 탐색을 하는 시간을 줄여줄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Api spec</a:t>
            </a:r>
            <a:r>
              <a:rPr lang="ko-KR" altLang="en-US" dirty="0"/>
              <a:t>을 모두 작성한다면 이 화면만 보면 되기 때문에 전반적인 작업 시간을 매우 효과적으로 줄일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BDC357F2-E002-1EEE-DB43-F465D8C1E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234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F5103B4-BFE7-84E9-0EBE-B425FC6A9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79F7203C-51E6-087B-81CA-7F0405B135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실제로 </a:t>
            </a:r>
            <a:r>
              <a:rPr lang="ko-KR" altLang="en-US" dirty="0" err="1"/>
              <a:t>작업했었던</a:t>
            </a:r>
            <a:r>
              <a:rPr lang="ko-KR" altLang="en-US" dirty="0"/>
              <a:t> 내용들을 영상으로 일부 보여드리도록 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동영상 실행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피그마</a:t>
            </a:r>
            <a:r>
              <a:rPr lang="ko-KR" altLang="en-US" dirty="0"/>
              <a:t> 화면이 보이고 그 아래로 </a:t>
            </a:r>
            <a:r>
              <a:rPr lang="en-US" altLang="ko-KR" dirty="0"/>
              <a:t>request, response</a:t>
            </a:r>
            <a:r>
              <a:rPr lang="ko-KR" altLang="en-US" dirty="0"/>
              <a:t>들이 정의가 된 것들을 확인 하실 수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뎁스가</a:t>
            </a:r>
            <a:r>
              <a:rPr lang="ko-KR" altLang="en-US" dirty="0"/>
              <a:t> 깊은 항목들이 몇 개 </a:t>
            </a:r>
            <a:r>
              <a:rPr lang="ko-KR" altLang="en-US" dirty="0" err="1"/>
              <a:t>보이실텐데요</a:t>
            </a:r>
            <a:r>
              <a:rPr lang="en-US" altLang="ko-KR" dirty="0"/>
              <a:t>. API</a:t>
            </a:r>
            <a:r>
              <a:rPr lang="ko-KR" altLang="en-US" dirty="0"/>
              <a:t> 실행 되고 나서 추가적으로 </a:t>
            </a:r>
            <a:r>
              <a:rPr lang="ko-KR" altLang="en-US" dirty="0" err="1"/>
              <a:t>호출해야할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라던가 하나의 화면에서 동시에 실행할 </a:t>
            </a:r>
            <a:r>
              <a:rPr lang="en-US" altLang="ko-KR" dirty="0"/>
              <a:t>API</a:t>
            </a:r>
            <a:r>
              <a:rPr lang="ko-KR" altLang="en-US" dirty="0"/>
              <a:t>들을 같이 정리해둔 목록이라고 보시면 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44140FDA-149B-481E-C672-C9B6D9559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347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4CBCCA-4232-6621-1EE6-851DD9FC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C9CA6163-0391-CD55-FF31-BB64C61FF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API </a:t>
            </a:r>
            <a:r>
              <a:rPr lang="ko-KR" altLang="en-US" dirty="0"/>
              <a:t>스펙이 모두 정리가 되었다면 이것을 바탕으로 </a:t>
            </a:r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Request, Response</a:t>
            </a:r>
            <a:r>
              <a:rPr lang="ko-KR" altLang="en-US" dirty="0"/>
              <a:t>를 먼저 코드로 작성해줍니다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D6142972-F5C1-2EC9-4019-2B5D96F5E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258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3DF8E9C-211F-82FF-A09F-67BCEE3C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32A0C81-E2C0-DC97-349C-915A5F16F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작업을 하면은 좋은 점은 </a:t>
            </a:r>
            <a:r>
              <a:rPr lang="ko-KR" altLang="en-US" dirty="0" err="1"/>
              <a:t>작업률을</a:t>
            </a:r>
            <a:r>
              <a:rPr lang="ko-KR" altLang="en-US" dirty="0"/>
              <a:t> 산정하기가 매우 쉬워진다는 장점이 있습니다</a:t>
            </a:r>
            <a:r>
              <a:rPr lang="en-US" altLang="ko-KR" dirty="0"/>
              <a:t>. </a:t>
            </a:r>
            <a:r>
              <a:rPr lang="ko-KR" altLang="en-US" dirty="0"/>
              <a:t>여러분이 </a:t>
            </a:r>
            <a:r>
              <a:rPr lang="ko-KR" altLang="en-US" dirty="0" err="1"/>
              <a:t>구현해야할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altLang="ko-KR" dirty="0"/>
              <a:t>100</a:t>
            </a:r>
            <a:r>
              <a:rPr lang="ko-KR" altLang="en-US" dirty="0"/>
              <a:t>개 정도 있고 </a:t>
            </a:r>
            <a:r>
              <a:rPr lang="en-US" altLang="ko-KR" dirty="0"/>
              <a:t>50</a:t>
            </a:r>
            <a:r>
              <a:rPr lang="ko-KR" altLang="en-US" dirty="0"/>
              <a:t>개 정도 구현 완료했다고 가정을 해보겠습니다 </a:t>
            </a:r>
            <a:r>
              <a:rPr lang="ko-KR" altLang="en-US" dirty="0" err="1"/>
              <a:t>그러면은</a:t>
            </a:r>
            <a:r>
              <a:rPr lang="ko-KR" altLang="en-US" dirty="0"/>
              <a:t> </a:t>
            </a:r>
            <a:r>
              <a:rPr lang="en-US" altLang="ko-KR" dirty="0"/>
              <a:t>50 </a:t>
            </a:r>
            <a:r>
              <a:rPr lang="ko-KR" altLang="en-US" dirty="0"/>
              <a:t>퍼센트의 </a:t>
            </a:r>
            <a:r>
              <a:rPr lang="ko-KR" altLang="en-US" dirty="0" err="1"/>
              <a:t>완성률이</a:t>
            </a:r>
            <a:r>
              <a:rPr lang="ko-KR" altLang="en-US" dirty="0"/>
              <a:t> 이라고 보면 될 수 있고 남은 작업에 대한 공수 시간을 파악하기가 매우 쉬워집니다</a:t>
            </a:r>
            <a:r>
              <a:rPr lang="en-US" altLang="ko-KR" dirty="0"/>
              <a:t>.</a:t>
            </a:r>
            <a:r>
              <a:rPr lang="ko-KR" altLang="en-US" dirty="0"/>
              <a:t> 당연히 저렇게 하나하나 먼저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정의를 모두 했기 때문에 기능이 누락될 확률은 거의 없다고 보시면 될 것 같고요</a:t>
            </a:r>
            <a:r>
              <a:rPr lang="en-US" altLang="ko-KR" dirty="0"/>
              <a:t>.</a:t>
            </a:r>
            <a:r>
              <a:rPr lang="ko-KR" altLang="en-US" dirty="0"/>
              <a:t> 그리고 중간에 만약에 다른 작업들을 병행하면서 하더라도 내가 작업해야 될 리스트들은 이미 코드상에 다 정리가 되어 있기 때문에 컨텍스트 </a:t>
            </a:r>
            <a:r>
              <a:rPr lang="ko-KR" altLang="en-US" dirty="0" err="1"/>
              <a:t>스위칭</a:t>
            </a:r>
            <a:r>
              <a:rPr lang="ko-KR" altLang="en-US" dirty="0"/>
              <a:t> 비용이 상대적으로 저렴하다는 장점이 있습니다</a:t>
            </a:r>
            <a:r>
              <a:rPr lang="en-US" altLang="ko-KR" dirty="0"/>
              <a:t>.</a:t>
            </a:r>
            <a:r>
              <a:rPr lang="ko-KR" altLang="en-US" dirty="0"/>
              <a:t> 또한 </a:t>
            </a:r>
            <a:r>
              <a:rPr lang="ko-KR" altLang="en-US" dirty="0" err="1"/>
              <a:t>피그마에서</a:t>
            </a:r>
            <a:r>
              <a:rPr lang="ko-KR" altLang="en-US" dirty="0"/>
              <a:t> 표현하고자 하는 필드를 </a:t>
            </a:r>
            <a:r>
              <a:rPr lang="ko-KR" altLang="en-US" dirty="0" err="1"/>
              <a:t>더블체킹까지</a:t>
            </a:r>
            <a:r>
              <a:rPr lang="ko-KR" altLang="en-US" dirty="0"/>
              <a:t> 하면서 확인했기 때문에 누락 없이 작업을 진행할 수 있습니다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퍼블리싱도 빠르게 진행을 할 수도 있고 프론트가 </a:t>
            </a:r>
            <a:r>
              <a:rPr lang="ko-KR" altLang="en-US" dirty="0" err="1"/>
              <a:t>백엔드를</a:t>
            </a:r>
            <a:r>
              <a:rPr lang="ko-KR" altLang="en-US" dirty="0"/>
              <a:t> 기다리지 않고 단독적으로 작업할 수 있다는 부분이 프로젝트 전체의 시간을 아낄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2A167115-6957-F56F-E1A5-330F4E9C1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208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59BAE41-927E-7EA4-CE5F-598E466A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2A8E4905-64D9-43E3-38F1-F40F344A6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만약 이렇게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모두 정리를 했다면 저는 여유가 된다면 </a:t>
            </a:r>
            <a:r>
              <a:rPr lang="en-US" altLang="ko-KR" dirty="0" err="1"/>
              <a:t>dto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더미 데이터까지 </a:t>
            </a:r>
            <a:r>
              <a:rPr lang="ko-KR" altLang="en-US" dirty="0" err="1"/>
              <a:t>백엔드</a:t>
            </a:r>
            <a:r>
              <a:rPr lang="ko-KR" altLang="en-US" dirty="0"/>
              <a:t> 같이 생성을 해주는 것도 추천을 드리는데요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MSW </a:t>
            </a:r>
            <a:r>
              <a:rPr lang="ko-KR" altLang="en-US" dirty="0"/>
              <a:t>같은 기술을 이용해서 프론트가 작업을 할 수도 있긴 하지만 </a:t>
            </a:r>
            <a:r>
              <a:rPr lang="ko-KR" altLang="en-US" dirty="0" err="1"/>
              <a:t>코파일럿이라든가</a:t>
            </a:r>
            <a:r>
              <a:rPr lang="ko-KR" altLang="en-US" dirty="0"/>
              <a:t> 이런 도구들을 이용을 하면은 </a:t>
            </a:r>
            <a:r>
              <a:rPr lang="ko-KR" altLang="en-US" dirty="0" err="1"/>
              <a:t>백엔드에서</a:t>
            </a:r>
            <a:r>
              <a:rPr lang="ko-KR" altLang="en-US" dirty="0"/>
              <a:t> 이런 더미 데이터를 만드는 게 더 빠릅니다</a:t>
            </a:r>
            <a:r>
              <a:rPr lang="en-US" altLang="ko-KR" dirty="0"/>
              <a:t>.</a:t>
            </a:r>
            <a:r>
              <a:rPr lang="ko-KR" altLang="en-US" dirty="0"/>
              <a:t> 그리고 이렇게 더미 데이터가 생성될 경우 프론트에서 선개발이 가능해집니다</a:t>
            </a:r>
            <a:r>
              <a:rPr lang="en-US" altLang="ko-KR" dirty="0"/>
              <a:t>.</a:t>
            </a:r>
            <a:r>
              <a:rPr lang="ko-KR" altLang="en-US" dirty="0"/>
              <a:t> 그리고 클라이언트가 프로토타입을 요구를 하는 경우가 있는데 그때도 더미 데이터를 이용해서 빠르게 프로토타입을 출시 할 수 있습니다 그리고 프런트 입장에서도 명확하게 </a:t>
            </a:r>
            <a:r>
              <a:rPr lang="ko-KR" altLang="en-US" dirty="0" err="1"/>
              <a:t>응답값을</a:t>
            </a:r>
            <a:r>
              <a:rPr lang="ko-KR" altLang="en-US" dirty="0"/>
              <a:t> 확인하고 작업을 하기 때문에 작업하는 부담이 훨씬 더 줄어들 수 있고 </a:t>
            </a:r>
            <a:r>
              <a:rPr lang="ko-KR" altLang="en-US" dirty="0" err="1"/>
              <a:t>백엔드</a:t>
            </a:r>
            <a:r>
              <a:rPr lang="ko-KR" altLang="en-US" dirty="0"/>
              <a:t> 입장에서도 일정 관리가 더 주도적으로 관리할 수 있고 </a:t>
            </a:r>
            <a:r>
              <a:rPr lang="en-US" altLang="ko-KR" dirty="0" err="1"/>
              <a:t>api</a:t>
            </a:r>
            <a:r>
              <a:rPr lang="ko-KR" altLang="en-US" dirty="0"/>
              <a:t> 개발이 안 돼서 전체적인 프로세스가 밀리는 상황들을 방지하면서 코드 작성에만 집중할 수 있다는 장점이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74A5DA96-84FE-B330-5FB9-AB1426767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798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214C1C7-09FD-C7CB-B76D-259264F6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88FBC31B-0B3C-37FE-5610-B7CB3518F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다 정리를 하기 위해서는 저는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프론트엔드</a:t>
            </a:r>
            <a:r>
              <a:rPr lang="ko-KR" altLang="en-US" dirty="0"/>
              <a:t> 보드 참여를 해서 회의를 하는 게 저는 필수적으로 추천을 드리고 싶기는 합니다 물론 또 일부 개발 </a:t>
            </a:r>
            <a:r>
              <a:rPr lang="ko-KR" altLang="en-US" dirty="0" err="1"/>
              <a:t>일정이라든가</a:t>
            </a:r>
            <a:r>
              <a:rPr lang="ko-KR" altLang="en-US" dirty="0"/>
              <a:t> 상황상 모두 참여하기 어려운 경우가 발생할 수 있지만 전반적인 프로젝트에서 세이브가 되는 시간들이 훨씬 많기 때문에 이 부분은 만약에 다른 개발자분들이 부담스러워 한다면 충분한 설득을 통해서 같이 참여를 하는 방향으로 추천을 드립니다</a:t>
            </a:r>
            <a:r>
              <a:rPr lang="en-US" altLang="ko-KR" dirty="0"/>
              <a:t>.</a:t>
            </a:r>
            <a:r>
              <a:rPr lang="ko-KR" altLang="en-US" dirty="0"/>
              <a:t> 보통 일반적인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개수가 </a:t>
            </a:r>
            <a:r>
              <a:rPr lang="en-US" altLang="ko-KR" dirty="0"/>
              <a:t>3</a:t>
            </a:r>
            <a:r>
              <a:rPr lang="ko-KR" altLang="en-US" dirty="0" err="1"/>
              <a:t>년된</a:t>
            </a:r>
            <a:r>
              <a:rPr lang="ko-KR" altLang="en-US" dirty="0"/>
              <a:t> 레거시 프로젝트들 기준으로 대략 </a:t>
            </a:r>
            <a:r>
              <a:rPr lang="en-US" altLang="ko-KR" dirty="0"/>
              <a:t>200 </a:t>
            </a:r>
            <a:r>
              <a:rPr lang="ko-KR" altLang="en-US" dirty="0"/>
              <a:t>개에서 </a:t>
            </a:r>
            <a:r>
              <a:rPr lang="en-US" altLang="ko-KR" dirty="0"/>
              <a:t>300</a:t>
            </a:r>
            <a:r>
              <a:rPr lang="ko-KR" altLang="en-US" dirty="0"/>
              <a:t>개 정도의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인데 보통 이런 풀 스펙으로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를 개발하는 경우 백개에서 </a:t>
            </a:r>
            <a:r>
              <a:rPr lang="en-US" altLang="ko-KR" dirty="0"/>
              <a:t>150</a:t>
            </a:r>
            <a:r>
              <a:rPr lang="ko-KR" altLang="en-US" dirty="0"/>
              <a:t>개 정도 평균적으로 </a:t>
            </a:r>
            <a:r>
              <a:rPr lang="en-US" altLang="ko-KR" dirty="0"/>
              <a:t>API </a:t>
            </a:r>
            <a:r>
              <a:rPr lang="ko-KR" altLang="en-US" dirty="0" err="1"/>
              <a:t>갯수가</a:t>
            </a:r>
            <a:r>
              <a:rPr lang="ko-KR" altLang="en-US" dirty="0"/>
              <a:t> 나오는 것 같습니다</a:t>
            </a:r>
            <a:r>
              <a:rPr lang="en-US" altLang="ko-KR" dirty="0"/>
              <a:t>. </a:t>
            </a:r>
            <a:r>
              <a:rPr lang="ko-KR" altLang="en-US" dirty="0"/>
              <a:t>작업은 </a:t>
            </a:r>
            <a:r>
              <a:rPr lang="en-US" altLang="ko-KR" dirty="0"/>
              <a:t>1</a:t>
            </a:r>
            <a:r>
              <a:rPr lang="ko-KR" altLang="en-US" dirty="0"/>
              <a:t>차로 </a:t>
            </a:r>
            <a:r>
              <a:rPr lang="ko-KR" altLang="en-US" dirty="0" err="1"/>
              <a:t>백엔드</a:t>
            </a:r>
            <a:r>
              <a:rPr lang="ko-KR" altLang="en-US" dirty="0"/>
              <a:t> 팀에서 </a:t>
            </a:r>
            <a:r>
              <a:rPr lang="en-US" altLang="ko-KR" dirty="0"/>
              <a:t>1</a:t>
            </a:r>
            <a:r>
              <a:rPr lang="ko-KR" altLang="en-US" dirty="0"/>
              <a:t>명이 전체 </a:t>
            </a:r>
            <a:r>
              <a:rPr lang="ko-KR" altLang="en-US" dirty="0" err="1"/>
              <a:t>피그마</a:t>
            </a:r>
            <a:r>
              <a:rPr lang="ko-KR" altLang="en-US" dirty="0"/>
              <a:t> 분석 그리고</a:t>
            </a:r>
            <a:r>
              <a:rPr lang="en-US" altLang="ko-KR" dirty="0"/>
              <a:t> </a:t>
            </a:r>
            <a:r>
              <a:rPr lang="ko-KR" altLang="en-US" dirty="0"/>
              <a:t>캡쳐를 먼저 진행하고 그 후에 </a:t>
            </a:r>
            <a:r>
              <a:rPr lang="en-US" altLang="ko-KR" dirty="0"/>
              <a:t>2</a:t>
            </a:r>
            <a:r>
              <a:rPr lang="ko-KR" altLang="en-US" dirty="0"/>
              <a:t>차로 </a:t>
            </a:r>
            <a:r>
              <a:rPr lang="en-US" altLang="ko-KR" dirty="0"/>
              <a:t>spec</a:t>
            </a:r>
            <a:r>
              <a:rPr lang="ko-KR" altLang="en-US" dirty="0"/>
              <a:t>을 다 같이 검토하는 형태로 진행하는 것을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 </a:t>
            </a:r>
            <a:r>
              <a:rPr lang="ko-KR" altLang="en-US" dirty="0"/>
              <a:t>대략적인 작업기간은 </a:t>
            </a:r>
            <a:r>
              <a:rPr lang="en-US" altLang="ko-KR" dirty="0"/>
              <a:t>2~4</a:t>
            </a:r>
            <a:r>
              <a:rPr lang="ko-KR" altLang="en-US" dirty="0"/>
              <a:t>일 정도 소요가 된다고 예상하시면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5F57E3A3-F316-6A48-AD33-322CE28BF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94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B14185D-FB78-C1F0-50BD-4160AAEF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C810F5CE-52AE-48D1-8D60-1D424647D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오늘 발표는 기술에 대한 내용은 거의 없기 때문에 편하게 </a:t>
            </a:r>
            <a:r>
              <a:rPr lang="ko-KR" altLang="en-US" dirty="0" err="1"/>
              <a:t>들어주셔도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r>
              <a:rPr lang="ko-KR" altLang="en-US" dirty="0"/>
              <a:t> 앞서 제가 대출 컨설팅 업무를 </a:t>
            </a:r>
            <a:r>
              <a:rPr lang="ko-KR" altLang="en-US" dirty="0" err="1"/>
              <a:t>했었다고</a:t>
            </a:r>
            <a:r>
              <a:rPr lang="ko-KR" altLang="en-US" dirty="0"/>
              <a:t> 말씀드렸는데요</a:t>
            </a:r>
            <a:r>
              <a:rPr lang="en-US" altLang="ko-KR" dirty="0"/>
              <a:t>. </a:t>
            </a:r>
            <a:r>
              <a:rPr lang="ko-KR" altLang="en-US" dirty="0"/>
              <a:t>제가</a:t>
            </a:r>
            <a:r>
              <a:rPr lang="en-US" altLang="ko-KR" dirty="0"/>
              <a:t> </a:t>
            </a:r>
            <a:r>
              <a:rPr lang="ko-KR" altLang="en-US" dirty="0"/>
              <a:t>개발로 직무 전환하면서 프로젝트 초기부터 운영했던 경험과 </a:t>
            </a:r>
            <a:r>
              <a:rPr lang="en-US" altLang="ko-KR" dirty="0"/>
              <a:t>SI</a:t>
            </a:r>
            <a:r>
              <a:rPr lang="ko-KR" altLang="en-US" dirty="0"/>
              <a:t>에서 근무하면서 경험했던 내용들을 토대로 발표 구성했다는 부분을 참고해주시면 감사하겠습니다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56137EB8-5A4D-3710-7DF4-5AEE87BE7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607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F5D8A76-589A-4E00-4374-6DB415E2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D34D24C8-464C-81D2-41B2-33D072BD1D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사실 제가 간단하게 </a:t>
            </a:r>
            <a:r>
              <a:rPr lang="ko-KR" altLang="en-US" dirty="0" err="1"/>
              <a:t>설명드리긴</a:t>
            </a:r>
            <a:r>
              <a:rPr lang="ko-KR" altLang="en-US" dirty="0"/>
              <a:t> 했지만 지금 이 작업이 프로세스 중에서 가장 고된 작업입니다</a:t>
            </a:r>
            <a:r>
              <a:rPr lang="en-US" altLang="ko-KR" dirty="0"/>
              <a:t>.</a:t>
            </a:r>
            <a:r>
              <a:rPr lang="ko-KR" altLang="en-US" dirty="0"/>
              <a:t> 또한 </a:t>
            </a:r>
            <a:r>
              <a:rPr lang="en-US" altLang="ko-KR" dirty="0"/>
              <a:t>Spec</a:t>
            </a:r>
            <a:r>
              <a:rPr lang="ko-KR" altLang="en-US" dirty="0"/>
              <a:t> 정리하는 과정에서 기획 오류를 많이 발견하고 수정 요청이 빈번합니다</a:t>
            </a:r>
            <a:r>
              <a:rPr lang="en-US" altLang="ko-KR" dirty="0"/>
              <a:t>. </a:t>
            </a:r>
            <a:r>
              <a:rPr lang="ko-KR" altLang="en-US" dirty="0"/>
              <a:t>빅뱅 방식의 개발을 </a:t>
            </a:r>
            <a:r>
              <a:rPr lang="ko-KR" altLang="en-US" dirty="0" err="1"/>
              <a:t>하다보면</a:t>
            </a:r>
            <a:r>
              <a:rPr lang="ko-KR" altLang="en-US" dirty="0"/>
              <a:t> 가장 병목이 많이 생기는 구간입니다</a:t>
            </a:r>
            <a:r>
              <a:rPr lang="en-US" altLang="ko-KR" dirty="0"/>
              <a:t>.</a:t>
            </a:r>
            <a:r>
              <a:rPr lang="ko-KR" altLang="en-US" dirty="0"/>
              <a:t> 또한 그래서 힘든 작업이고 노가다에 가까운 어떤 작업이긴 하지만 이 부분까지 </a:t>
            </a:r>
            <a:r>
              <a:rPr lang="ko-KR" altLang="en-US" dirty="0" err="1"/>
              <a:t>맞춰놓으면은</a:t>
            </a:r>
            <a:r>
              <a:rPr lang="ko-KR" altLang="en-US" dirty="0"/>
              <a:t> 나머지는 개발 단계에서 딜레이 없이 개발할 수 있는 중요한 요소이기 때문에 이 장점을 잘 이해하시고 작업에 들어가시면 좋을 것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꼭 트리구조가 </a:t>
            </a:r>
            <a:r>
              <a:rPr lang="ko-KR" altLang="en-US" dirty="0" err="1"/>
              <a:t>아니여도</a:t>
            </a:r>
            <a:r>
              <a:rPr lang="ko-KR" altLang="en-US" dirty="0"/>
              <a:t> 상관 없습니다</a:t>
            </a:r>
            <a:r>
              <a:rPr lang="en-US" altLang="ko-KR" dirty="0"/>
              <a:t>. </a:t>
            </a:r>
            <a:r>
              <a:rPr lang="ko-KR" altLang="en-US" dirty="0"/>
              <a:t>가장 중요한 건 코드를 작성하기 전 업무들을 미리 파악하고 기록해두는 게 필요하다는 점입니다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501CD8AA-8E91-612B-76AF-446EA6640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948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BE0E708-06AA-5728-4BA2-B3207FBA6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6A59120F-3DDF-DC35-CECD-7AF2FE4F5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도메인 분석과 프로젝트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모두 정리했다면 이 이후에는 계속 쭉 개발을 하게 되면 됩니다</a:t>
            </a:r>
            <a:r>
              <a:rPr lang="en-US" altLang="ko-KR" dirty="0"/>
              <a:t>.</a:t>
            </a:r>
            <a:r>
              <a:rPr lang="ko-KR" altLang="en-US" dirty="0"/>
              <a:t> 근데 프로젝트를 진행하면서 어떻게 이 코드를 어떻게 관리하면 좋을지 대한 고민을 항상 하고 있었습니다 프로젝트마다 또 중복되는 요구사항이 발생하기도 하고 또 여러 명이서 개발할 경우에는 </a:t>
            </a:r>
            <a:r>
              <a:rPr lang="ko-KR" altLang="en-US" dirty="0" err="1"/>
              <a:t>컨플릭트가</a:t>
            </a:r>
            <a:r>
              <a:rPr lang="ko-KR" altLang="en-US" dirty="0"/>
              <a:t> 많이 나오는데 이런 부분들도 최소화할 필요가 있었고 그리고 나중에 인하우스 개발자들이 더 </a:t>
            </a:r>
            <a:r>
              <a:rPr lang="ko-KR" altLang="en-US" dirty="0" err="1"/>
              <a:t>리팩토링이나</a:t>
            </a:r>
            <a:r>
              <a:rPr lang="ko-KR" altLang="en-US" dirty="0"/>
              <a:t> 추가 개발이 수월한 구조는 어떤 구조로 일지 고민하면서 </a:t>
            </a:r>
            <a:r>
              <a:rPr lang="ko-KR" altLang="en-US" dirty="0" err="1"/>
              <a:t>멀티모듈을</a:t>
            </a:r>
            <a:r>
              <a:rPr lang="ko-KR" altLang="en-US" dirty="0"/>
              <a:t> 도입하기로 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A8B19CA4-B795-17FF-66DC-56587EBB7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940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9B36B02-9149-218E-03C9-70BFAFA85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2965439D-3819-F155-6D18-08164DBDB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멀티 모듈에 대한 발표는 아니기 때문에 멀티 모듈 자체는 자세하게 설명 드리진 않겠습니다</a:t>
            </a:r>
            <a:r>
              <a:rPr lang="en-US" altLang="ko-KR" dirty="0"/>
              <a:t>.</a:t>
            </a:r>
            <a:r>
              <a:rPr lang="ko-KR" altLang="en-US" dirty="0"/>
              <a:t> 일부 내용은 멀티 모듈이 아니더라도 </a:t>
            </a:r>
            <a:r>
              <a:rPr lang="ko-KR" altLang="en-US" dirty="0" err="1"/>
              <a:t>모노</a:t>
            </a:r>
            <a:r>
              <a:rPr lang="ko-KR" altLang="en-US" dirty="0"/>
              <a:t> </a:t>
            </a:r>
            <a:r>
              <a:rPr lang="ko-KR" altLang="en-US" dirty="0" err="1"/>
              <a:t>레포도</a:t>
            </a:r>
            <a:r>
              <a:rPr lang="ko-KR" altLang="en-US" dirty="0"/>
              <a:t> 충분히 가능한 영역이지만 저희가 어떻게 </a:t>
            </a:r>
            <a:r>
              <a:rPr lang="ko-KR" altLang="en-US" dirty="0" err="1"/>
              <a:t>멀티모듈를</a:t>
            </a:r>
            <a:r>
              <a:rPr lang="ko-KR" altLang="en-US" dirty="0"/>
              <a:t> 활용해서 프로세스들을 </a:t>
            </a:r>
            <a:r>
              <a:rPr lang="ko-KR" altLang="en-US" dirty="0" err="1"/>
              <a:t>잡아나갔는지</a:t>
            </a:r>
            <a:r>
              <a:rPr lang="ko-KR" altLang="en-US" dirty="0"/>
              <a:t> 그리고 이후에 작업을 계속 진행할 후임 개발자들에게 어떻게 도움이 되고자 했는지에 대해서 설명을 드려보도록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006A4F80-FEB2-C27C-EAB5-6EF0EF16A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7039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B08A43C-65D7-B467-46CB-091E4071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FB8C3479-1A3F-FC01-C2E3-4485EBD12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저희가 구축한 멀티 모듈에 대해서 먼저 설명을 드려보겠습니다</a:t>
            </a:r>
            <a:r>
              <a:rPr lang="en-US" altLang="ko-KR" dirty="0"/>
              <a:t>.</a:t>
            </a:r>
            <a:r>
              <a:rPr lang="ko-KR" altLang="en-US" dirty="0"/>
              <a:t> 순수 자바 모듈을 모든 모듈이 의존성을 가지도록 설계가 되어 있습니다</a:t>
            </a:r>
            <a:r>
              <a:rPr lang="en-US" altLang="ko-KR" dirty="0"/>
              <a:t>.</a:t>
            </a:r>
            <a:r>
              <a:rPr lang="ko-KR" altLang="en-US" dirty="0"/>
              <a:t> 그리고 빈을 포함하는 설정들에 대한 </a:t>
            </a:r>
            <a:r>
              <a:rPr lang="en-US" altLang="ko-KR" dirty="0" err="1"/>
              <a:t>Configration</a:t>
            </a:r>
            <a:r>
              <a:rPr lang="ko-KR" altLang="en-US" dirty="0"/>
              <a:t> 모듈 그리고 외부 서비스와 소통하는 </a:t>
            </a:r>
            <a:r>
              <a:rPr lang="en-US" altLang="ko-KR" dirty="0"/>
              <a:t>Infrastructure</a:t>
            </a:r>
            <a:r>
              <a:rPr lang="ko-KR" altLang="en-US" dirty="0"/>
              <a:t> 모듈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실질적으로 작업을 하게 되는 </a:t>
            </a:r>
            <a:r>
              <a:rPr lang="en-US" altLang="ko-KR" dirty="0"/>
              <a:t>Domain </a:t>
            </a:r>
            <a:r>
              <a:rPr lang="ko-KR" altLang="en-US" dirty="0"/>
              <a:t>모듈과 </a:t>
            </a:r>
            <a:r>
              <a:rPr lang="en-US" altLang="ko-KR" dirty="0"/>
              <a:t>Application</a:t>
            </a:r>
            <a:r>
              <a:rPr lang="ko-KR" altLang="en-US" dirty="0"/>
              <a:t> 모듈 이렇게 나눠져 있고요</a:t>
            </a:r>
            <a:r>
              <a:rPr lang="en-US" altLang="ko-KR" dirty="0"/>
              <a:t>.</a:t>
            </a:r>
            <a:r>
              <a:rPr lang="ko-KR" altLang="en-US" dirty="0"/>
              <a:t> 저희가 먼저 앞서 작업했던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 err="1"/>
              <a:t>스펙이라든가</a:t>
            </a:r>
            <a:r>
              <a:rPr lang="ko-KR" altLang="en-US" dirty="0"/>
              <a:t> 도메인 분석들은 두 개의 모듈을 위해 작업했다고 보시면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CEBB0653-F3C5-58C7-A87A-4D0F53EDE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586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1F7C67F-4A6B-99FE-0298-5831E8A6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6E1B0414-2652-C1D9-A6FF-0A7FD55B5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도메인 모듈에서 저희가 하나의 규칙을 저희가 잡았는데요</a:t>
            </a:r>
            <a:r>
              <a:rPr lang="en-US" altLang="ko-KR" dirty="0"/>
              <a:t>.</a:t>
            </a:r>
            <a:r>
              <a:rPr lang="ko-KR" altLang="en-US" dirty="0"/>
              <a:t> 도메인 </a:t>
            </a:r>
            <a:r>
              <a:rPr lang="ko-KR" altLang="en-US" dirty="0" err="1"/>
              <a:t>모듈끼리는</a:t>
            </a:r>
            <a:r>
              <a:rPr lang="ko-KR" altLang="en-US" dirty="0"/>
              <a:t> 서로 참조하지 않고 연관 관계도 서로 갖는 것을 금지하는 간단한 규칙만을 설정했습니다</a:t>
            </a:r>
            <a:r>
              <a:rPr lang="en-US" altLang="ko-KR" dirty="0"/>
              <a:t>.</a:t>
            </a:r>
            <a:r>
              <a:rPr lang="ko-KR" altLang="en-US" dirty="0"/>
              <a:t> 이러한 규칙을 통해서 각 도메인 모듈은 서로에게 영향을 주지 않는 완전한 격리성을 확보할 수 있습니다</a:t>
            </a:r>
            <a:r>
              <a:rPr lang="en-US" altLang="ko-KR" dirty="0"/>
              <a:t>. </a:t>
            </a:r>
            <a:r>
              <a:rPr lang="ko-KR" altLang="en-US" dirty="0"/>
              <a:t>이 도메인 모듈 같은 경우에는 앞서 </a:t>
            </a:r>
            <a:r>
              <a:rPr lang="ko-KR" altLang="en-US" dirty="0" err="1"/>
              <a:t>했었던</a:t>
            </a:r>
            <a:r>
              <a:rPr lang="ko-KR" altLang="en-US" dirty="0"/>
              <a:t> 도메인 분석에 근거해서 모듈단위가 필요하다고 여기는 도메인은 모듈 단위로 설계를 하고 그리고 그에 맞는 엔티티 작업을 해당 모듈에서 진행을 하게 됩니다 만약에 이 과정에서 도메인 분석이 충분하지 않거나 필요하지 않는 경우에는 별도의 모듈을 분리를 하지 않고 하나의 모듈에서 패키지 단위로 구성을 하는 형태로도 작업하는 것이 더 유리할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D8C3617E-BD98-9FBA-A3B7-B594A45EB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8595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916459D-43A6-50C5-DEAD-70B9E85B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DD7A30DA-2CE7-566D-C26A-8FCD3C396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이런 작업을 통해서 확보한 격리성을 </a:t>
            </a:r>
            <a:r>
              <a:rPr lang="en-US" altLang="ko-KR" dirty="0"/>
              <a:t>/</a:t>
            </a:r>
            <a:r>
              <a:rPr lang="ko-KR" altLang="en-US" dirty="0"/>
              <a:t> 최대한 활용하여 여러 명이 작업을 해도 충돌 없이 병렬적으로 작업할 수 있는 환경을 만들 수 있었습니다</a:t>
            </a:r>
            <a:r>
              <a:rPr lang="en-US" altLang="ko-KR" dirty="0"/>
              <a:t>. </a:t>
            </a:r>
            <a:r>
              <a:rPr lang="ko-KR" altLang="en-US" dirty="0"/>
              <a:t>분리된 도메인별로 각 담당자를 지정할 수 있고 서로의 작업 영역을 침범하는 가능성이 없기 때문에 서로에게 할당된 업무에 대해서만 집중할 수 있다는 장점이 있습니다</a:t>
            </a:r>
            <a:r>
              <a:rPr lang="en-US" altLang="ko-KR" dirty="0"/>
              <a:t>.</a:t>
            </a:r>
            <a:r>
              <a:rPr lang="ko-KR" altLang="en-US" dirty="0"/>
              <a:t> 또한 각각의 도메인은 각자가 진행을 하기 때문에 인원을 투입한 만큼 시간을 또 단축할 수 있는 효과도 충분히 가져갈 수도 있었습니다</a:t>
            </a:r>
            <a:r>
              <a:rPr lang="en-US" altLang="ko-KR" dirty="0"/>
              <a:t>. </a:t>
            </a:r>
            <a:r>
              <a:rPr lang="ko-KR" altLang="en-US" dirty="0"/>
              <a:t>또한 특정 기능에 대한 변경이 크다고 하더라도 다른 기능에 영향을 주는 정도가 적기 때문에 빠른 변경 작업이 </a:t>
            </a:r>
            <a:r>
              <a:rPr lang="ko-KR" altLang="en-US" dirty="0" err="1"/>
              <a:t>가능해졌습니다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328ED111-DFCE-F36A-6E40-010C515C7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188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616FD4F-CB5B-F69B-0FF3-8CEA40A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C52E99C2-44EB-D385-C5C2-1388B5880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그럼에도 굳이</a:t>
            </a:r>
            <a:r>
              <a:rPr lang="en-US" altLang="ko-KR" dirty="0"/>
              <a:t>?</a:t>
            </a:r>
            <a:r>
              <a:rPr lang="ko-KR" altLang="en-US" dirty="0"/>
              <a:t> 라는 생각이 드실 수도 있습니다</a:t>
            </a:r>
            <a:r>
              <a:rPr lang="en-US" altLang="ko-KR" dirty="0"/>
              <a:t>. </a:t>
            </a:r>
            <a:r>
              <a:rPr lang="ko-KR" altLang="en-US" dirty="0"/>
              <a:t>빅뱅 방식의 개발을 </a:t>
            </a:r>
            <a:r>
              <a:rPr lang="ko-KR" altLang="en-US" dirty="0" err="1"/>
              <a:t>진행하다보면</a:t>
            </a:r>
            <a:r>
              <a:rPr lang="ko-KR" altLang="en-US" dirty="0"/>
              <a:t> 체력적인 부분을 포함하여 개발자의 판단력이 흐려지는 순간이 오게 됩니다</a:t>
            </a:r>
            <a:r>
              <a:rPr lang="en-US" altLang="ko-KR" dirty="0"/>
              <a:t>. </a:t>
            </a:r>
            <a:r>
              <a:rPr lang="ko-KR" altLang="en-US" dirty="0"/>
              <a:t>의도하지 않는 의존성이 생길 수 있고 코드 퀄리티를 떨어뜨리는 여러 상황이 발생할 수 있습니다</a:t>
            </a:r>
            <a:r>
              <a:rPr lang="en-US" altLang="ko-KR" dirty="0"/>
              <a:t>. </a:t>
            </a:r>
            <a:r>
              <a:rPr lang="ko-KR" altLang="en-US" dirty="0"/>
              <a:t>멀티 모듈로 진행할 경우 이러한 가능성을 원천 차단 할 수 있고 보다 명시적인 </a:t>
            </a:r>
            <a:r>
              <a:rPr lang="ko-KR" altLang="en-US" dirty="0" err="1"/>
              <a:t>바운더리를</a:t>
            </a:r>
            <a:r>
              <a:rPr lang="ko-KR" altLang="en-US" dirty="0"/>
              <a:t> 설정할 수 있습니다</a:t>
            </a:r>
            <a:r>
              <a:rPr lang="en-US" altLang="ko-KR" dirty="0"/>
              <a:t>. </a:t>
            </a:r>
            <a:r>
              <a:rPr lang="ko-KR" altLang="en-US" dirty="0"/>
              <a:t>개발 속도에 대한 트레이드 오프 때문에 적용하진 않았지만 강력한 캡슐화를 구현하고 싶다면 퍼블릭 인터페이스를 통해서 무엇을 노출할 지 명시적으로 표현한다는 선택지를 가져갈 수도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AC7AEED4-D770-7874-E281-E1F80B13A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814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1C318BF-9C96-A1CB-742A-93DA8706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6BB57EE-B9CE-FB38-4594-1A23F20D3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어플리케이션 모듈에서 작업을 하게 될 경우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했었던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이쪽 모듈에서 작업을 하게 되고요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도메인 모듈에서 만들어진 기능들을 어플리케이션 모듈에서 호출합니다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파사드</a:t>
            </a:r>
            <a:r>
              <a:rPr lang="ko-KR" altLang="en-US" dirty="0"/>
              <a:t> 패턴으로 이용해서 필요한 기능을 조립하는 형태로 작업을 하도록 구성했습니다</a:t>
            </a:r>
            <a:r>
              <a:rPr lang="en-US" altLang="ko-KR" dirty="0"/>
              <a:t>. </a:t>
            </a:r>
            <a:r>
              <a:rPr lang="ko-KR" altLang="en-US" dirty="0"/>
              <a:t>그리고 호출 순서가 복잡한 작업의 경우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앞에서 작업했던 라이프 사이클 설계를 바탕으로 </a:t>
            </a:r>
            <a:r>
              <a:rPr lang="en-US" altLang="ko-KR" dirty="0"/>
              <a:t>Application </a:t>
            </a:r>
            <a:r>
              <a:rPr lang="ko-KR" altLang="en-US" dirty="0"/>
              <a:t>모듈에서 올바른 도메인 모듈을 호출해주면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E8A8D1AC-324C-F166-4F7F-C1003A947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141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BFA448C-12D3-95C0-9D35-525433D70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7333B798-20D4-40F3-F48C-F2317BDFA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 여기까지 </a:t>
            </a:r>
            <a:r>
              <a:rPr lang="ko-KR" altLang="en-US" dirty="0" err="1"/>
              <a:t>왔다면은</a:t>
            </a:r>
            <a:r>
              <a:rPr lang="ko-KR" altLang="en-US" dirty="0"/>
              <a:t> 어려운 작업들은 모두 끝났습니다 </a:t>
            </a:r>
            <a:r>
              <a:rPr lang="en-US" altLang="ko-KR" dirty="0"/>
              <a:t>API </a:t>
            </a:r>
            <a:r>
              <a:rPr lang="ko-KR" altLang="en-US" dirty="0"/>
              <a:t>스펙도 모두 완료했고 도메인 분석을 통해서</a:t>
            </a:r>
            <a:r>
              <a:rPr lang="en-US" altLang="ko-KR" dirty="0"/>
              <a:t> </a:t>
            </a:r>
            <a:r>
              <a:rPr lang="ko-KR" altLang="en-US" dirty="0"/>
              <a:t>엔티티와 관련 상태 값은 모두 작업이 완료됐고 만들어진 기능들을 어떻게 조합할 지도 모두 설계가 완료되었습니다</a:t>
            </a:r>
            <a:r>
              <a:rPr lang="en-US" altLang="ko-KR" dirty="0"/>
              <a:t>. </a:t>
            </a:r>
            <a:r>
              <a:rPr lang="ko-KR" altLang="en-US" dirty="0"/>
              <a:t> 이때부터는 신나게 코드를 작성을 하기만 하면 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3EEF065A-B0F7-CE6F-2A1C-7A6B32A33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682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CAAA913-7B42-6BAF-FC92-AC7637EB9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FE927FEE-1561-6781-C6FE-3E41679D9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새로운 기술들을 추가를 하는 경우가 있는데요 이때도 </a:t>
            </a:r>
            <a:r>
              <a:rPr lang="ko-KR" altLang="en-US" dirty="0" err="1"/>
              <a:t>멀티모듈의</a:t>
            </a:r>
            <a:r>
              <a:rPr lang="ko-KR" altLang="en-US" dirty="0"/>
              <a:t> 장점들을 활용할 수 있습니다</a:t>
            </a:r>
            <a:r>
              <a:rPr lang="en-US" altLang="ko-KR" dirty="0"/>
              <a:t>.</a:t>
            </a:r>
            <a:r>
              <a:rPr lang="ko-KR" altLang="en-US" dirty="0"/>
              <a:t> 재사용 목적으로 저희가 </a:t>
            </a:r>
            <a:r>
              <a:rPr lang="ko-KR" altLang="en-US" dirty="0" err="1"/>
              <a:t>멀티모듈을</a:t>
            </a:r>
            <a:r>
              <a:rPr lang="ko-KR" altLang="en-US" dirty="0"/>
              <a:t> 도입한 이유도 있었기 때문에</a:t>
            </a:r>
            <a:r>
              <a:rPr lang="en-US" altLang="ko-KR" dirty="0"/>
              <a:t> </a:t>
            </a:r>
            <a:r>
              <a:rPr lang="ko-KR" altLang="en-US" dirty="0"/>
              <a:t>만약에 저희가 스프링 이벤트라고 하는 기술을 어떤 프로젝트에서 적용했다 하면은 스프링 이벤트가 필요한 도메인 모듈 쪽에서 의존성을 참조하는 형태로 적용할 수 있도록 구성했습니다</a:t>
            </a:r>
            <a:r>
              <a:rPr lang="en-US" altLang="ko-KR" dirty="0"/>
              <a:t>.</a:t>
            </a:r>
            <a:r>
              <a:rPr lang="ko-KR" altLang="en-US" dirty="0"/>
              <a:t> 그리고 이러한 기능이 불필요한 프로젝트 같은 경우에는 의존성을 참조하지 않기 때문에 필요한 기술들만 선택적으로 참조할 수 있고 모든 모듈이 같은 기술 스펙을 공유할 수 있게 되면서 프로젝트를 관리하기가 쉬워진다는 장점이 있습니다 또한 각각의 모듈에는 명시적으로 의존성이 관리가 되기 때문에 어떤 프로젝트가 어디에 의존을 하고 있는지 그에 따라서 나중에 추후에 </a:t>
            </a:r>
            <a:r>
              <a:rPr lang="ko-KR" altLang="en-US" dirty="0" err="1"/>
              <a:t>리팩토링</a:t>
            </a:r>
            <a:r>
              <a:rPr lang="ko-KR" altLang="en-US" dirty="0"/>
              <a:t> 할 때 더 쉽게 분리를 할 수 있다는 장점을 가져갈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045EFE07-4946-1029-4EF2-E9F12CAA1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465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5305DF6-28EA-1833-DE65-4EAE6DEC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82D4F54A-231E-256C-BB44-94AC521FB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Si </a:t>
            </a:r>
            <a:r>
              <a:rPr lang="ko-KR" altLang="en-US" dirty="0"/>
              <a:t>개발이 어떤 방식으로 진행이 되는지 먼저 설명을 드리겠습니다</a:t>
            </a:r>
            <a:r>
              <a:rPr lang="en-US" altLang="ko-KR" dirty="0"/>
              <a:t>.</a:t>
            </a:r>
            <a:r>
              <a:rPr lang="ko-KR" altLang="en-US" dirty="0"/>
              <a:t> 클라이언트들에게 영업이나 의뢰를 통해서 개발 의뢰를 받게 되면 고객사 미팅을 시작하게 됩니다</a:t>
            </a:r>
            <a:r>
              <a:rPr lang="en-US" altLang="ko-KR" dirty="0"/>
              <a:t>.</a:t>
            </a:r>
            <a:r>
              <a:rPr lang="ko-KR" altLang="en-US" dirty="0"/>
              <a:t> 그 미팅을 바탕으로 요구 사항을 수집하고 그 다음에 기획서를 작성하게 됩니다</a:t>
            </a:r>
            <a:r>
              <a:rPr lang="en-US" altLang="ko-KR" dirty="0"/>
              <a:t>. </a:t>
            </a:r>
            <a:r>
              <a:rPr lang="ko-KR" altLang="en-US" dirty="0"/>
              <a:t>그리고 난 후 디자인과 퍼블리싱 작업이 같이 진행이 되게 되고 </a:t>
            </a:r>
            <a:r>
              <a:rPr lang="ko-KR" altLang="en-US" dirty="0" err="1"/>
              <a:t>백엔드</a:t>
            </a:r>
            <a:r>
              <a:rPr lang="ko-KR" altLang="en-US" dirty="0"/>
              <a:t> 작업도 이와 같이 병렬로 진행이 됩니다 이 작업이 완료가 된 다음에 프론트 작업이 진행 되고요</a:t>
            </a:r>
            <a:r>
              <a:rPr lang="en-US" altLang="ko-KR" dirty="0"/>
              <a:t>.</a:t>
            </a:r>
            <a:r>
              <a:rPr lang="ko-KR" altLang="en-US" dirty="0"/>
              <a:t> 그 이후에는 </a:t>
            </a:r>
            <a:r>
              <a:rPr lang="en-US" altLang="ko-KR" dirty="0"/>
              <a:t>QA</a:t>
            </a:r>
            <a:r>
              <a:rPr lang="ko-KR" altLang="en-US" dirty="0"/>
              <a:t>가 진행되고 개발이 완료가 되는 프로세스입니다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DD95906A-C5A0-4308-1932-71F5A1F5B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1932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1C4C3FA-7951-866F-D695-C0FEC88D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CEB3BF4A-BBE2-838C-7ADB-3B6FD5E0C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 테스트에 대한 얘기를 안 할 수 없을 텐데요 사실 노력은 했지만 높은 </a:t>
            </a:r>
            <a:r>
              <a:rPr lang="ko-KR" altLang="en-US" dirty="0" err="1"/>
              <a:t>커버리지를</a:t>
            </a:r>
            <a:r>
              <a:rPr lang="ko-KR" altLang="en-US" dirty="0"/>
              <a:t> 기대하기에는 어려운 부분이 있었습니다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특히 이런 빅뱅 방식의 개발을 </a:t>
            </a:r>
            <a:r>
              <a:rPr lang="ko-KR" altLang="en-US" dirty="0" err="1"/>
              <a:t>하다보면</a:t>
            </a:r>
            <a:r>
              <a:rPr lang="ko-KR" altLang="en-US" dirty="0"/>
              <a:t> 테스트하기 엄청 어려운 코드들이 작성되는 경우가 많은데요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도메인 모듈을 적절하게 분리했기 때문에 거대한 메서드가 탄생할 확률을 낮출 수 있었고 상대적으로 테스트를 작성하기 굉장히 용이한 코드들이 나올 수 있었습니다</a:t>
            </a:r>
            <a:r>
              <a:rPr lang="en-US" altLang="ko-KR" dirty="0"/>
              <a:t>.</a:t>
            </a:r>
            <a:r>
              <a:rPr lang="ko-KR" altLang="en-US" dirty="0"/>
              <a:t> 비즈니스에서 저희가 핵심이라고 생각하는 로직들에 대해선 단위 테스트를 작성을 하려고 노력을 했습니다</a:t>
            </a:r>
            <a:r>
              <a:rPr lang="en-US" altLang="ko-KR" dirty="0"/>
              <a:t>.</a:t>
            </a:r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D8BA78CC-ADC8-CFEE-E37F-289677633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389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940D800-7571-4566-2A03-24E0DF42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0CC40B59-4799-3898-957C-1639D14F0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설명드렸다시피</a:t>
            </a:r>
            <a:r>
              <a:rPr lang="ko-KR" altLang="en-US" dirty="0"/>
              <a:t> 많은 기업들이 </a:t>
            </a:r>
            <a:r>
              <a:rPr lang="en-US" altLang="ko-KR" dirty="0" err="1"/>
              <a:t>si</a:t>
            </a:r>
            <a:r>
              <a:rPr lang="ko-KR" altLang="en-US" dirty="0"/>
              <a:t>로 개발을 시작하는 경우가 많습니다 서비스가 커져갈수록 빠른 기능 추가가 중요한 경우가 많기 때문에 관리되지 않는 코드가 증가하고 전체적인 프로젝트 구조를 파악하기가 힘들어집니다 그렇게 될 경우 서비스가 계속 </a:t>
            </a:r>
            <a:r>
              <a:rPr lang="ko-KR" altLang="en-US" dirty="0" err="1"/>
              <a:t>커져감에</a:t>
            </a:r>
            <a:r>
              <a:rPr lang="ko-KR" altLang="en-US" dirty="0"/>
              <a:t> 따라 불필요한 서버 비용이 계속 증가하고 인프라 비용도 갑자기 엄청나게 증가하는 순간이 발생하게 됩니다</a:t>
            </a:r>
            <a:r>
              <a:rPr lang="en-US" altLang="ko-KR" dirty="0"/>
              <a:t>.</a:t>
            </a:r>
            <a:r>
              <a:rPr lang="ko-KR" altLang="en-US" dirty="0"/>
              <a:t> 인계를 받은 개발자들이 </a:t>
            </a:r>
            <a:r>
              <a:rPr lang="ko-KR" altLang="en-US" dirty="0" err="1"/>
              <a:t>리팩토링이라든가</a:t>
            </a:r>
            <a:r>
              <a:rPr lang="ko-KR" altLang="en-US" dirty="0"/>
              <a:t> 프로젝트 분리하는 것이 필요한 순간이 </a:t>
            </a:r>
            <a:r>
              <a:rPr lang="ko-KR" altLang="en-US" dirty="0" err="1"/>
              <a:t>올텐데</a:t>
            </a:r>
            <a:r>
              <a:rPr lang="ko-KR" altLang="en-US" dirty="0"/>
              <a:t> 여기에 대한 배려가 필요하다고 생각을 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BA0CFC2D-3C59-61A8-66B0-D7D5050F7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1998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7BFB3A8-F9C9-6839-56C9-EED86DF61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B4B6FB10-924D-9B71-D412-DBAE2B676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프로젝트 초창기에는 사실 간단한 구조이기 때문에 단순하게 나누어도 상관이 없을 수 있지만 개발하신 분들의 다들 알고 계시겠지만 개별 기능이 계속 추가가 될수록 이 의존성과 복잡도는 계속 증가 할 수 밖에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5FC1D31B-29F8-5C67-C3FF-7239F8AEF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389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6123691-6B77-35B9-BB57-95261D66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2C4EA3A-0BED-13EF-0D53-3D31D3461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그래서 멀티 모듈 구조로 진행을 하게 될 경우 기존의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앱에서 있었던 기능들을 어플리케이션 모듈에서 별도의 프로젝트로 분리한 이후에 그 프로젝트의 목적에 맞는 도메인 모듈들을 참조함으로써 쉽게 </a:t>
            </a:r>
            <a:r>
              <a:rPr lang="ko-KR" altLang="en-US" dirty="0" err="1"/>
              <a:t>리팩토링이</a:t>
            </a:r>
            <a:r>
              <a:rPr lang="ko-KR" altLang="en-US" dirty="0"/>
              <a:t> 가능한 구조로 만들 수 있습니다</a:t>
            </a:r>
            <a:r>
              <a:rPr lang="en-US" altLang="ko-KR" dirty="0"/>
              <a:t>.</a:t>
            </a:r>
            <a:r>
              <a:rPr lang="ko-KR" altLang="en-US" dirty="0"/>
              <a:t> 이게 경우에 따라서 프로젝트가 많아질 경우 빌드 시간이 복잡해지는 단점이 있기는 한데 만약에 그런 경우에는 또 별도의 프로젝트로 분리할 필요성이 생기게 되고 분리를 하는데 시간이 많이 소요가 되지 않도록 구성했습니다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FD54E437-C0B1-E7E0-16B7-02CD5B154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9790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7965801-4AD1-1079-83F8-6B3704EA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E4599006-1A56-114E-46B7-1D6B4FE24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이렇게 프로세스를 적용해서 내놓은 성과들을 그래서 같이 한번 공유를 드리고자 하는데요 </a:t>
            </a:r>
            <a:r>
              <a:rPr lang="en-US" altLang="ko-KR" dirty="0"/>
              <a:t>1</a:t>
            </a:r>
            <a:r>
              <a:rPr lang="ko-KR" altLang="en-US" dirty="0"/>
              <a:t>번째 프로젝트를 저희가 </a:t>
            </a:r>
            <a:r>
              <a:rPr lang="en-US" altLang="ko-KR" dirty="0"/>
              <a:t>2</a:t>
            </a:r>
            <a:r>
              <a:rPr lang="ko-KR" altLang="en-US" dirty="0"/>
              <a:t>개월 동안 진행을 했고 </a:t>
            </a:r>
            <a:r>
              <a:rPr lang="ko-KR" altLang="en-US" dirty="0" err="1"/>
              <a:t>백엔드</a:t>
            </a:r>
            <a:r>
              <a:rPr lang="ko-KR" altLang="en-US" dirty="0"/>
              <a:t> 프론트 각 </a:t>
            </a:r>
            <a:r>
              <a:rPr lang="ko-KR" altLang="en-US" dirty="0" err="1"/>
              <a:t>한명씩</a:t>
            </a:r>
            <a:r>
              <a:rPr lang="ko-KR" altLang="en-US" dirty="0"/>
              <a:t> 배정되었습니다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스펙이나 도메인 분석</a:t>
            </a:r>
            <a:r>
              <a:rPr lang="en-US" altLang="ko-KR" dirty="0"/>
              <a:t> </a:t>
            </a:r>
            <a:r>
              <a:rPr lang="ko-KR" altLang="en-US" dirty="0"/>
              <a:t>같은 프로세스를 적용해서 작업을 </a:t>
            </a:r>
            <a:r>
              <a:rPr lang="ko-KR" altLang="en-US" dirty="0" err="1"/>
              <a:t>진행했구요</a:t>
            </a:r>
            <a:r>
              <a:rPr lang="en-US" altLang="ko-KR" dirty="0"/>
              <a:t>.</a:t>
            </a:r>
            <a:r>
              <a:rPr lang="ko-KR" altLang="en-US" dirty="0"/>
              <a:t> 총 </a:t>
            </a:r>
            <a:r>
              <a:rPr lang="en-US" altLang="ko-KR" dirty="0"/>
              <a:t>150</a:t>
            </a:r>
            <a:r>
              <a:rPr lang="ko-KR" altLang="en-US" dirty="0"/>
              <a:t>개의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en-US" altLang="ko-KR" dirty="0"/>
              <a:t>30</a:t>
            </a:r>
            <a:r>
              <a:rPr lang="ko-KR" altLang="en-US" dirty="0"/>
              <a:t>일 정도 시간에 작업을 완료할 수 있었습니다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93A7ACB5-96FE-D195-6A50-3117F41A7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919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45BAB79-D090-8C70-C6D7-73051784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403E7014-215D-757B-4015-C51093CCF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두 번째 프로젝트에서는 두 달 정도 똑같이 시간이 소요가 됐고요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113</a:t>
            </a:r>
            <a:r>
              <a:rPr lang="ko-KR" altLang="en-US" dirty="0"/>
              <a:t>개라는 </a:t>
            </a:r>
            <a:r>
              <a:rPr lang="en-US" altLang="ko-KR" dirty="0"/>
              <a:t>API</a:t>
            </a:r>
            <a:r>
              <a:rPr lang="ko-KR" altLang="en-US" dirty="0"/>
              <a:t>에 좀 어떻게 보면 앞선 프로젝트보단 적긴 하지만 더 어려운 구현 내용이 포함되어서 많은 인원들이 투입이 됐습니다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인원도 많이 투입되고 내용도 굉장히 복잡한 프로젝트였는데 </a:t>
            </a:r>
            <a:r>
              <a:rPr lang="en-US" altLang="ko-KR" dirty="0"/>
              <a:t>42</a:t>
            </a:r>
            <a:r>
              <a:rPr lang="ko-KR" altLang="en-US" dirty="0"/>
              <a:t>일 만에 모든 코드 작업을 완료하고 </a:t>
            </a:r>
            <a:r>
              <a:rPr lang="en-US" altLang="ko-KR" dirty="0"/>
              <a:t>QA</a:t>
            </a:r>
            <a:r>
              <a:rPr lang="ko-KR" altLang="en-US" dirty="0"/>
              <a:t>까지 완료할 수 있었습니다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018162AC-A66C-FF64-B776-E1CB1D79D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2403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3808AA1-8B54-DDC4-9598-EF24511D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F6EC7578-5C1D-B76C-08D0-B57D54BEE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발표를 통해서 전달하고자 하는 메시지는 빅뱅 방식이 정말 힘들고 어렵습니다</a:t>
            </a:r>
            <a:r>
              <a:rPr lang="en-US" altLang="ko-KR" dirty="0"/>
              <a:t>. </a:t>
            </a:r>
            <a:r>
              <a:rPr lang="ko-KR" altLang="en-US" dirty="0"/>
              <a:t>그래도 어떤 부분들이 프로젝트를 어렵게 만드는 지 정확하게 알고 있다면 개선이 가능하다는 것을 전달하고 싶었습니다</a:t>
            </a:r>
            <a:r>
              <a:rPr lang="en-US" altLang="ko-KR" dirty="0"/>
              <a:t>.</a:t>
            </a:r>
            <a:r>
              <a:rPr lang="ko-KR" altLang="en-US" dirty="0"/>
              <a:t> 저희와 같은 상황에 있는 개발자분들에게 상황을 타개할 수 있는 영감을 조금이라도 되었다면 저는 이번 발표를 성공적이라고 생각할 수 있을 거 같습니다</a:t>
            </a:r>
            <a:r>
              <a:rPr lang="en-US" altLang="ko-KR" dirty="0"/>
              <a:t>. </a:t>
            </a:r>
            <a:r>
              <a:rPr lang="ko-KR" altLang="en-US" dirty="0"/>
              <a:t>저의 경험을 발판 삼아서 더 좋은 답을 </a:t>
            </a:r>
            <a:r>
              <a:rPr lang="ko-KR" altLang="en-US" dirty="0" err="1"/>
              <a:t>찾으실거란</a:t>
            </a:r>
            <a:r>
              <a:rPr lang="ko-KR" altLang="en-US" dirty="0"/>
              <a:t> 기대도 담아봅니다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62F2C887-3FC6-CC39-86E7-10C9448C1A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720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C499A9-2E15-5113-11A0-C73E89A85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08734BF2-5730-9A59-31AE-B19F4308F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SI</a:t>
            </a:r>
            <a:r>
              <a:rPr lang="ko-KR" altLang="en-US" dirty="0"/>
              <a:t>도 좋은 개발 환경을 만들 수 있을 것 같다는 가능성을 보게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다양한 도메인을 분석하면서 개발자로써 성장할 </a:t>
            </a:r>
            <a:r>
              <a:rPr lang="ko-KR" altLang="en-US" dirty="0" err="1"/>
              <a:t>꺼리도</a:t>
            </a:r>
            <a:r>
              <a:rPr lang="ko-KR" altLang="en-US" dirty="0"/>
              <a:t> 많기도 하고 </a:t>
            </a:r>
            <a:r>
              <a:rPr lang="en-US" altLang="ko-KR" dirty="0" err="1"/>
              <a:t>si</a:t>
            </a:r>
            <a:r>
              <a:rPr lang="ko-KR" altLang="en-US" dirty="0"/>
              <a:t>개발이라고 하는 부분이 부정적인 </a:t>
            </a:r>
            <a:r>
              <a:rPr lang="ko-KR" altLang="en-US" dirty="0" err="1"/>
              <a:t>워딩이</a:t>
            </a:r>
            <a:r>
              <a:rPr lang="ko-KR" altLang="en-US" dirty="0"/>
              <a:t> 아니라 좀 긍정적인 </a:t>
            </a:r>
            <a:r>
              <a:rPr lang="ko-KR" altLang="en-US" dirty="0" err="1"/>
              <a:t>워딩으로</a:t>
            </a:r>
            <a:r>
              <a:rPr lang="ko-KR" altLang="en-US" dirty="0"/>
              <a:t> 바뀔 수 </a:t>
            </a:r>
            <a:r>
              <a:rPr lang="ko-KR" altLang="en-US" dirty="0" err="1"/>
              <a:t>있겠다라고</a:t>
            </a:r>
            <a:r>
              <a:rPr lang="ko-KR" altLang="en-US" dirty="0"/>
              <a:t> 생각이 들기도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그만큼 또 좋은 개발자들이 많이 필요한 곳이고요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이제 서비스 기업도 예전에 비하면 굉장히 많은 개선이 있지만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SI </a:t>
            </a:r>
            <a:r>
              <a:rPr lang="ko-KR" altLang="en-US" dirty="0"/>
              <a:t>같은 경우에는 아직은 그 정도까지는 많이 올라오지는 못한 것 같은데 앞으로 이런 </a:t>
            </a:r>
            <a:r>
              <a:rPr lang="en-US" altLang="ko-KR" dirty="0"/>
              <a:t>SI </a:t>
            </a:r>
            <a:r>
              <a:rPr lang="ko-KR" altLang="en-US" dirty="0"/>
              <a:t>개발하는 문화들도 조금 더 개선이 되기를 바라는 마음으로 발표를 준비했습니다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951A77AF-7A3C-D8C6-EFEE-3DB46A9F2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255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1DC882E-6520-EDF7-2092-9F649F09B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E29B81E1-9094-2861-FE5D-F02B1A6AE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당연히 이 모든 과정에서 저 혼자 만드는 거는 절대 불가능했고요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동료들의 도움이 있었기 때문에 가능했습니다</a:t>
            </a:r>
            <a:r>
              <a:rPr lang="en-US" altLang="ko-KR" dirty="0"/>
              <a:t>. </a:t>
            </a:r>
            <a:r>
              <a:rPr lang="ko-KR" altLang="en-US" dirty="0"/>
              <a:t>프로젝트 진행하면서 어려움이 많고 힘든 부분도 많았지만 같이 논의를 하면서 개선을 해 나갔고 그리고 지금은 제가 발표를 혼자서 나와서 하고 있긴 하지만 이제 저희 같이 해 준 </a:t>
            </a:r>
            <a:r>
              <a:rPr lang="ko-KR" altLang="en-US" dirty="0" err="1"/>
              <a:t>백엔드</a:t>
            </a:r>
            <a:r>
              <a:rPr lang="ko-KR" altLang="en-US" dirty="0"/>
              <a:t> 팀원 그리고 프론트 팀 기획팀 이 모든 분들의 노고와 고민이 함께 담겨 있기도 합니다</a:t>
            </a:r>
            <a:r>
              <a:rPr lang="en-US" altLang="ko-KR" dirty="0"/>
              <a:t>. </a:t>
            </a:r>
            <a:r>
              <a:rPr lang="ko-KR" altLang="en-US" dirty="0"/>
              <a:t>또 이제 대표님이 저희 팀을 또 전적으로 </a:t>
            </a:r>
            <a:r>
              <a:rPr lang="ko-KR" altLang="en-US" dirty="0" err="1"/>
              <a:t>믿어주셔서</a:t>
            </a:r>
            <a:r>
              <a:rPr lang="ko-KR" altLang="en-US" dirty="0"/>
              <a:t> 이러한 내용들을 만들 수 있었던 것 같고요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이분들이 이번 발표에 숨어 있는 공동 발표자이기도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함께했던 </a:t>
            </a:r>
            <a:r>
              <a:rPr lang="ko-KR" altLang="en-US" dirty="0" err="1"/>
              <a:t>백엔드</a:t>
            </a:r>
            <a:r>
              <a:rPr lang="ko-KR" altLang="en-US" dirty="0"/>
              <a:t> 팀원분들이 이 자리에 </a:t>
            </a:r>
            <a:r>
              <a:rPr lang="ko-KR" altLang="en-US" dirty="0" err="1"/>
              <a:t>와주셨는데요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그동안 저희가 고생했던 시간들이 무의미한 게 아니라 이렇게 많은 분들에게 전달할 수 있는 이야기였으니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좌절하지 않고 계속 열심히 해서 나중에 다시 함께하는 날이 왔으면 좋겠다는 말을 마지막으로 발표 마무리 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A07BDB9B-4992-E488-F1F3-F7E6CD48EE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378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d798c84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5fd798c84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3FFA4DD-3F06-96D5-C946-8DF8A419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5BCF0DED-3DB6-7719-C4E1-579B52D80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 과정에서 많이 고민했던 포인트들이 발표에 대한 주된 내용입니다</a:t>
            </a:r>
            <a:r>
              <a:rPr lang="en-US" altLang="ko-KR" dirty="0"/>
              <a:t>.</a:t>
            </a:r>
            <a:r>
              <a:rPr lang="ko-KR" altLang="en-US" dirty="0"/>
              <a:t> 당연히 클라이언트가 요구한 내용에 대해서 정확한 구현을 해야 하고 시간이 촉박한 환경에서 업무 기한을 맞출 수 있는 프로세스를 어떻게 구성할 지에 대해서 발표할 예정입니다</a:t>
            </a:r>
            <a:r>
              <a:rPr lang="en-US" altLang="ko-KR" dirty="0"/>
              <a:t>.</a:t>
            </a:r>
            <a:r>
              <a:rPr lang="ko-KR" altLang="en-US" dirty="0"/>
              <a:t> 그리고 단순히 기능이 동작하는 것만이 아닌 </a:t>
            </a:r>
            <a:r>
              <a:rPr lang="ko-KR" altLang="en-US" dirty="0" err="1"/>
              <a:t>리팩토링이</a:t>
            </a:r>
            <a:r>
              <a:rPr lang="ko-KR" altLang="en-US" dirty="0"/>
              <a:t> 가능한 최소한의 코드 퀄리티를 어떻게 하면 갖출 수 있는지에 대해서 저희가 어떻게 고민을 했는지 담아보았습니다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30A746E6-0D4E-A6E7-7A2E-A2A1DA370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25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962DFFC-82A6-D1C3-1D59-AEA8A225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18BEFC0-64EF-66CE-4D27-22876A421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처음에는 빅뱅 방식이 왜 어려운지 설명을 드릴 거고요 어 트리구조 정리 방식이라는 형태를 도입해서 어떻게 도메인 분석과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스펙을 정리를 했는지 그리고 이 내용을 바탕으로 개발을 하는데 그 과정에서 저희가 멀티모드를 어떻게 사용했는지 그리고 프로세스를 적용해서 저희가 또 어떤 성과를 거뒀는지 말씀드리고 발표 마무리하도록 하겠습니다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8F823F70-35E5-ECF7-EE94-8A1C8DBF3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44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126BA03-EFFC-E05F-360D-C0C284B9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A94F10E4-31E1-6774-A188-D72AD25D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용어 정리 잠깐 하고 넘어가도록 하겠습니다 빅뱅 방식이라고 하는 용어가 익숙하지 않으신 분들도 있으실 텐데요</a:t>
            </a:r>
            <a:r>
              <a:rPr lang="en-US" altLang="ko-KR" dirty="0"/>
              <a:t>.</a:t>
            </a:r>
            <a:r>
              <a:rPr lang="ko-KR" altLang="en-US" dirty="0"/>
              <a:t> 말 그대로 처음부터 끝까지 한 번에 개발하는 프로세스를 빅뱅 </a:t>
            </a:r>
            <a:r>
              <a:rPr lang="ko-KR" altLang="en-US" dirty="0" err="1"/>
              <a:t>방식합니다</a:t>
            </a:r>
            <a:r>
              <a:rPr lang="en-US" altLang="ko-KR" dirty="0"/>
              <a:t>. </a:t>
            </a:r>
            <a:r>
              <a:rPr lang="ko-KR" altLang="en-US" dirty="0"/>
              <a:t>이와 다르게 기능별로 </a:t>
            </a:r>
            <a:r>
              <a:rPr lang="ko-KR" altLang="en-US" dirty="0" err="1"/>
              <a:t>쪼개어서</a:t>
            </a:r>
            <a:r>
              <a:rPr lang="ko-KR" altLang="en-US" dirty="0"/>
              <a:t> 개발하는 방식을 </a:t>
            </a:r>
            <a:r>
              <a:rPr lang="ko-KR" altLang="en-US" dirty="0" err="1"/>
              <a:t>이터레이션</a:t>
            </a:r>
            <a:r>
              <a:rPr lang="ko-KR" altLang="en-US" dirty="0"/>
              <a:t> 방식이라고 부릅니다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9A492E13-D58D-7A3F-2F1A-B88922F60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21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FC4408-A361-3FB1-9D9B-528CC44E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d798c845_0_26:notes">
            <a:extLst>
              <a:ext uri="{FF2B5EF4-FFF2-40B4-BE49-F238E27FC236}">
                <a16:creationId xmlns:a16="http://schemas.microsoft.com/office/drawing/2014/main" id="{EEBEBD3E-641D-E59C-B85E-C6C0A91AC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좀 더 와닿게 설명을 드리자면 흔히 말하는 </a:t>
            </a:r>
            <a:r>
              <a:rPr lang="en-US" altLang="ko-KR" dirty="0"/>
              <a:t>SI </a:t>
            </a:r>
            <a:r>
              <a:rPr lang="ko-KR" altLang="en-US" dirty="0"/>
              <a:t>개발 방식을 </a:t>
            </a:r>
            <a:r>
              <a:rPr lang="ko-KR" altLang="en-US" dirty="0" err="1"/>
              <a:t>떠올려주시면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  <a:r>
              <a:rPr lang="ko-KR" altLang="en-US" dirty="0"/>
              <a:t>옆에 있는 이미지는 </a:t>
            </a:r>
            <a:r>
              <a:rPr lang="en-US" altLang="ko-KR" dirty="0"/>
              <a:t>2016</a:t>
            </a:r>
            <a:r>
              <a:rPr lang="ko-KR" altLang="en-US" dirty="0"/>
              <a:t>년에 </a:t>
            </a:r>
            <a:r>
              <a:rPr lang="en-US" altLang="ko-KR" dirty="0"/>
              <a:t>15</a:t>
            </a:r>
            <a:r>
              <a:rPr lang="ko-KR" altLang="en-US" dirty="0" err="1"/>
              <a:t>년차</a:t>
            </a:r>
            <a:r>
              <a:rPr lang="ko-KR" altLang="en-US" dirty="0"/>
              <a:t> 선배 개발자분의 한탄이 담긴 블로그의 내용을 가져왔습니다</a:t>
            </a:r>
            <a:r>
              <a:rPr lang="en-US" altLang="ko-KR" dirty="0"/>
              <a:t>. </a:t>
            </a:r>
            <a:r>
              <a:rPr lang="ko-KR" altLang="en-US" dirty="0"/>
              <a:t>참고로</a:t>
            </a:r>
            <a:r>
              <a:rPr lang="en-US" altLang="ko-KR" dirty="0"/>
              <a:t> </a:t>
            </a:r>
            <a:r>
              <a:rPr lang="ko-KR" altLang="en-US" dirty="0"/>
              <a:t>제가 메일을 보냈었는데 아직 개발하신다고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1" name="Google Shape;81;g35fd798c845_0_26:notes">
            <a:extLst>
              <a:ext uri="{FF2B5EF4-FFF2-40B4-BE49-F238E27FC236}">
                <a16:creationId xmlns:a16="http://schemas.microsoft.com/office/drawing/2014/main" id="{28B1D020-0626-C9D1-17AC-7573293EB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63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4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70" name="Google Shape;70;p1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/>
        </p:nvSpPr>
        <p:spPr>
          <a:xfrm rot="10800000">
            <a:off x="-119650" y="-63062"/>
            <a:ext cx="9275100" cy="5197500"/>
          </a:xfrm>
          <a:prstGeom prst="rtTriangle">
            <a:avLst/>
          </a:prstGeom>
          <a:solidFill>
            <a:srgbClr val="000000">
              <a:alpha val="32730"/>
            </a:srgbClr>
          </a:solidFill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1888" y="3331696"/>
            <a:ext cx="7577100" cy="70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Poppins"/>
              </a:rPr>
              <a:t>빅뱅 방식으로 최선의 개발하기 </a:t>
            </a:r>
            <a:endParaRPr sz="5000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ExtraLigh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604271" y="4404738"/>
            <a:ext cx="21843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Poppins"/>
              </a:rPr>
              <a:t>김근수</a:t>
            </a:r>
            <a:r>
              <a:rPr lang="ko" sz="15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Poppins"/>
              </a:rPr>
              <a:t>. </a:t>
            </a:r>
            <a:r>
              <a:rPr lang="ko-KR" altLang="en-US" sz="1500" b="1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Poppins"/>
              </a:rPr>
              <a:t>머니무브</a:t>
            </a:r>
            <a:endParaRPr sz="15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76" name="Google Shape;76;p14"/>
          <p:cNvGrpSpPr/>
          <p:nvPr/>
        </p:nvGrpSpPr>
        <p:grpSpPr>
          <a:xfrm>
            <a:off x="3564863" y="357734"/>
            <a:ext cx="2014498" cy="337994"/>
            <a:chOff x="-2" y="0"/>
            <a:chExt cx="1061100" cy="178032"/>
          </a:xfrm>
        </p:grpSpPr>
        <p:sp>
          <p:nvSpPr>
            <p:cNvPr id="77" name="Google Shape;77;p14"/>
            <p:cNvSpPr/>
            <p:nvPr/>
          </p:nvSpPr>
          <p:spPr>
            <a:xfrm>
              <a:off x="0" y="0"/>
              <a:ext cx="1061014" cy="178032"/>
            </a:xfrm>
            <a:custGeom>
              <a:avLst/>
              <a:gdLst/>
              <a:ahLst/>
              <a:cxnLst/>
              <a:rect l="l" t="t" r="r" b="b"/>
              <a:pathLst>
                <a:path w="1061014" h="178032" extrusionOk="0">
                  <a:moveTo>
                    <a:pt x="89016" y="0"/>
                  </a:moveTo>
                  <a:lnTo>
                    <a:pt x="971998" y="0"/>
                  </a:lnTo>
                  <a:cubicBezTo>
                    <a:pt x="1021160" y="0"/>
                    <a:pt x="1061014" y="39854"/>
                    <a:pt x="1061014" y="89016"/>
                  </a:cubicBezTo>
                  <a:lnTo>
                    <a:pt x="1061014" y="89016"/>
                  </a:lnTo>
                  <a:cubicBezTo>
                    <a:pt x="1061014" y="138178"/>
                    <a:pt x="1021160" y="178032"/>
                    <a:pt x="971998" y="178032"/>
                  </a:cubicBezTo>
                  <a:lnTo>
                    <a:pt x="89016" y="178032"/>
                  </a:lnTo>
                  <a:cubicBezTo>
                    <a:pt x="39854" y="178032"/>
                    <a:pt x="0" y="138178"/>
                    <a:pt x="0" y="89016"/>
                  </a:cubicBezTo>
                  <a:lnTo>
                    <a:pt x="0" y="89016"/>
                  </a:lnTo>
                  <a:cubicBezTo>
                    <a:pt x="0" y="39854"/>
                    <a:pt x="39854" y="0"/>
                    <a:pt x="89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-2" y="93"/>
              <a:ext cx="10611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SpringCamp 2025</a:t>
              </a:r>
              <a:endParaRPr sz="700" b="1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4FD88CF-9BFA-0781-F8E2-A98DFD815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8FD2E96-D599-20E1-E108-71399049B85D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E8BBDEB-0CEA-A584-2522-86D6A18D6D75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42154662-F179-B3BB-B50E-D09B3879D0F6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56C05A55-BCC1-3700-AEAE-6408C3D932EC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과거부터 존재했던 빅뱅 방식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A7F17-675D-49B5-7BE4-891904E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3" y="1238250"/>
            <a:ext cx="4552950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74990-F8C7-0734-C106-FB745153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607" y="883522"/>
            <a:ext cx="3870960" cy="4193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F5902-2265-388C-05CD-332BAEB3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08" y="2019980"/>
            <a:ext cx="2124212" cy="4889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E2AB06-9ECA-DBF2-75C3-6A0136BF9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13" y="1758357"/>
            <a:ext cx="2278651" cy="52324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584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4775F92-ED7E-8A70-0048-EDF9D0712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28ADE92F-7B51-3779-C853-C21E8EDABCC3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190C4730-928B-A2E4-3803-6C451AB61A08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B9AAD58E-AA2D-11AD-C7F8-7F6D697BE0F3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CC9DBE30-0123-D804-0594-4EACE3E1BDB4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개발이 어려운 이유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0BEAA2AC-AFBC-A060-3FE9-7B04226A41BD}"/>
              </a:ext>
            </a:extLst>
          </p:cNvPr>
          <p:cNvSpPr txBox="1"/>
          <p:nvPr/>
        </p:nvSpPr>
        <p:spPr>
          <a:xfrm>
            <a:off x="316433" y="906527"/>
            <a:ext cx="676362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기간 짧음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양이 많음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클라이언트도 잘 모르거나 설명을 못함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프로젝트의 도메인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구조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목적 파악하기 어려움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인원이 추가될수록 문제점 증가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CB4A0-28B6-641C-46E1-FF5CB26B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4" y="1464547"/>
            <a:ext cx="4629150" cy="1666875"/>
          </a:xfrm>
          <a:prstGeom prst="rect">
            <a:avLst/>
          </a:prstGeom>
        </p:spPr>
      </p:pic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D3916453-4D44-6CCA-5BAB-9C10B859DB64}"/>
              </a:ext>
            </a:extLst>
          </p:cNvPr>
          <p:cNvSpPr txBox="1"/>
          <p:nvPr/>
        </p:nvSpPr>
        <p:spPr>
          <a:xfrm>
            <a:off x="4719554" y="2993925"/>
            <a:ext cx="684200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출처 </a:t>
            </a:r>
            <a:r>
              <a:rPr lang="en-US" altLang="ko-KR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https://blog.hkwon.me/si-bigbang-open/</a:t>
            </a:r>
          </a:p>
        </p:txBody>
      </p:sp>
    </p:spTree>
    <p:extLst>
      <p:ext uri="{BB962C8B-B14F-4D97-AF65-F5344CB8AC3E}">
        <p14:creationId xmlns:p14="http://schemas.microsoft.com/office/powerpoint/2010/main" val="27740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1FCCFF1-429E-F412-931A-43EAD3D73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CBD2545F-866B-A18C-B25B-27217D2F694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1697CD87-EE69-44E8-1F66-CD3877E873EB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C46D1753-85D7-A7AB-83D5-4C46333858FC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E0912C1-E892-55D4-6959-2F58BD02FF9C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클라이언트로서의</a:t>
            </a: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경험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F66963E5-25A3-1953-50F6-4580787F05A6}"/>
              </a:ext>
            </a:extLst>
          </p:cNvPr>
          <p:cNvSpPr txBox="1"/>
          <p:nvPr/>
        </p:nvSpPr>
        <p:spPr>
          <a:xfrm>
            <a:off x="316433" y="1019740"/>
            <a:ext cx="676362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부동산 대출 관련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의뢰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도메인이 어려워서 프로젝트 드랍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다른 회사 계약 이후 계속 바뀌는 담당자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년 동안 작업하고 드디어 오픈 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역시나 수많은 문제점 발생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382199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C0B7849-E0FA-23D4-7634-87B8DA91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3A41E580-CC90-5F93-B9A3-B5B7863C6CBC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5EF532BB-FE2A-0BE9-CBDC-CEAA774C4D33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F9FF17DE-7567-BFEC-7E1A-7471DA4058DA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AAF438D7-216E-D12A-001B-CE8851814B9E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왜 빅뱅 방식을 하고 있을까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20F3797B-7913-7D78-C16A-9A44EC17AD8A}"/>
              </a:ext>
            </a:extLst>
          </p:cNvPr>
          <p:cNvSpPr txBox="1"/>
          <p:nvPr/>
        </p:nvSpPr>
        <p:spPr>
          <a:xfrm>
            <a:off x="316433" y="1325463"/>
            <a:ext cx="635432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는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외주를 받는 시장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외주 영업 필수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확정된 </a:t>
            </a: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일정</a:t>
            </a:r>
            <a:r>
              <a:rPr lang="en-US" altLang="ko-KR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인원</a:t>
            </a:r>
            <a:r>
              <a:rPr lang="en-US" altLang="ko-KR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금액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제시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다른 경쟁 업체보다 더 빠른 일정과 낮은 금액 제시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무리한 요구사항도 안된다고 얘기하기 힘들다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….</a:t>
            </a:r>
          </a:p>
        </p:txBody>
      </p:sp>
      <p:pic>
        <p:nvPicPr>
          <p:cNvPr id="1026" name="Picture 2" descr="영업사원의 비애] ③ '을 중의 을' 식품영업 - 경향신문">
            <a:extLst>
              <a:ext uri="{FF2B5EF4-FFF2-40B4-BE49-F238E27FC236}">
                <a16:creationId xmlns:a16="http://schemas.microsoft.com/office/drawing/2014/main" id="{966D20A5-AD8C-B16B-346D-DA2C37BE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60" y="983441"/>
            <a:ext cx="2938907" cy="39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64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12E2991-6088-5166-C9FB-1910FD36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854915F-5D02-4791-4329-6D7C16B10B8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4C538C16-4E3F-50E1-C018-D85A96E94BE3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D32B2E17-D2DB-15ED-2C9F-BBAA445A66C1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EB2118F-F3D9-43A7-400E-3FE86167DC94}"/>
              </a:ext>
            </a:extLst>
          </p:cNvPr>
          <p:cNvSpPr txBox="1"/>
          <p:nvPr/>
        </p:nvSpPr>
        <p:spPr>
          <a:xfrm>
            <a:off x="316432" y="157563"/>
            <a:ext cx="6286929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이터레이션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방식으로 하면 되잖아요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D5274C41-6870-07AE-EAD3-40173FCC9F9C}"/>
              </a:ext>
            </a:extLst>
          </p:cNvPr>
          <p:cNvSpPr txBox="1"/>
          <p:nvPr/>
        </p:nvSpPr>
        <p:spPr>
          <a:xfrm>
            <a:off x="316431" y="1264505"/>
            <a:ext cx="5945031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이터레이션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방식이 정답이라는 것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100%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동의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사업적 요소 때문에 적용하기 매우 어려움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경험이 없거나 수직적인 문화를 가진 클라이언트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 선호</a:t>
            </a: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303801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B353B09-EC31-9598-8C5B-02B38009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344C556-2793-FDB5-C774-D4BDE6D8C966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7EA8A32B-E366-F14A-89DD-392FF78F7F5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929FF9F8-3900-9D9B-2D13-27E80F198C66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CC093F5C-C79B-84B6-4483-D85215E6F06A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이터레이션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방식으로 하게 되면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215B3E0A-2CF1-80CF-EBF1-57790A7DE35F}"/>
              </a:ext>
            </a:extLst>
          </p:cNvPr>
          <p:cNvSpPr txBox="1"/>
          <p:nvPr/>
        </p:nvSpPr>
        <p:spPr>
          <a:xfrm>
            <a:off x="377397" y="1342880"/>
            <a:ext cx="3750466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확실한 일정과 금액 산정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어려워짐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영업 단계에서 수주 자체가 불가능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기획팀의 리소스 절대적으로 부족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5122" name="Picture 2" descr="방방콕콕">
            <a:extLst>
              <a:ext uri="{FF2B5EF4-FFF2-40B4-BE49-F238E27FC236}">
                <a16:creationId xmlns:a16="http://schemas.microsoft.com/office/drawing/2014/main" id="{C944E70E-4C53-6CAC-83C3-8E8EA7FA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8249"/>
            <a:ext cx="4329113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5D9A97-FB29-F239-C8E9-4ABAE5BF6E92}"/>
              </a:ext>
            </a:extLst>
          </p:cNvPr>
          <p:cNvSpPr txBox="1"/>
          <p:nvPr/>
        </p:nvSpPr>
        <p:spPr>
          <a:xfrm>
            <a:off x="5327813" y="1919737"/>
            <a:ext cx="981359" cy="338554"/>
          </a:xfrm>
          <a:prstGeom prst="rect">
            <a:avLst/>
          </a:prstGeom>
          <a:solidFill>
            <a:srgbClr val="BCC0BF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Develop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5575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AB4A23E-EEF8-B83C-3381-94B78213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5ED3CB9-9EF7-C7A5-9DCC-0AB015655DB8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477B4A0-2BA5-2EEF-7016-F93A09098DC5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C7105DCF-3B43-43D9-F05B-99D68D4A9792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DA319E0B-84DA-C5E8-0DCB-AEFE2A8DB775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기획을 리뷰해볼까요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82EBF918-221A-25FF-7D22-CAFB24582F9A}"/>
              </a:ext>
            </a:extLst>
          </p:cNvPr>
          <p:cNvSpPr txBox="1"/>
          <p:nvPr/>
        </p:nvSpPr>
        <p:spPr>
          <a:xfrm>
            <a:off x="316433" y="1405614"/>
            <a:ext cx="300152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엄청난 양의 기획 문서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2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시간 이상의 리뷰 회의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10%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미만의 프로젝트 이해도</a:t>
            </a:r>
          </a:p>
        </p:txBody>
      </p:sp>
      <p:pic>
        <p:nvPicPr>
          <p:cNvPr id="2050" name="Picture 2" descr="난누구 여긴어디 기억 상실 기억나지 않아 나는 누구지&#10;&lt;script src=">
            <a:extLst>
              <a:ext uri="{FF2B5EF4-FFF2-40B4-BE49-F238E27FC236}">
                <a16:creationId xmlns:a16="http://schemas.microsoft.com/office/drawing/2014/main" id="{EF399FEA-F0AE-8879-C03A-5819041D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10" y="1231442"/>
            <a:ext cx="4289501" cy="32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6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0C0DCF1-ACA4-4CA5-C819-FD279636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F837FEB5-E7CD-822C-D91C-6A2BA4221318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108FCBD8-4DDB-FD45-D6A7-5B0F74E33D90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ED899F7C-F427-76E0-3946-50BCBCA0A02B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EDEC275-CC6B-594F-C6DD-6EA73288812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영원히 고통 받는 프론트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8979181-E1EB-D565-6D33-3DB2142ABE88}"/>
              </a:ext>
            </a:extLst>
          </p:cNvPr>
          <p:cNvSpPr txBox="1"/>
          <p:nvPr/>
        </p:nvSpPr>
        <p:spPr>
          <a:xfrm>
            <a:off x="316433" y="1560594"/>
            <a:ext cx="712939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 부분 기획이 잘못된 거 같은데요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기획이랑 디자인이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다른데요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필드 누락되었어요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응답이 안 와요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오류 발생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작업 지연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부담 계속 증가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A7372A-70C5-3FDD-E289-87D04418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89" y="959652"/>
            <a:ext cx="3872884" cy="392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2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31580C7-9D39-ED17-7BDC-8FE80D5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D99C244F-F232-C249-7929-4D0F72411AA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DFF23D5C-F7B7-27C2-4FA3-A971356C8498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FB29376F-D193-EFB0-696A-45BBD5959821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A4AA9C5-46EC-2DED-816A-C650C87C625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개발이 잘못 </a:t>
            </a: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되었다구요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AAA0BBE-887C-4621-BCC6-A81CC12BACB3}"/>
              </a:ext>
            </a:extLst>
          </p:cNvPr>
          <p:cNvSpPr txBox="1"/>
          <p:nvPr/>
        </p:nvSpPr>
        <p:spPr>
          <a:xfrm>
            <a:off x="316433" y="1316754"/>
            <a:ext cx="3741757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어찌저찌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마무리 된 개발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QA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진행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클라이언트 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저희가 원한 건 이게 아닌데요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CF1F15-4919-0172-BDD0-0734EF76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066800"/>
            <a:ext cx="38290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7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9AE546B-4D11-A35A-8955-FF18AEFEF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76BF50B8-051C-BFB8-7E5B-9BDAB729A805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E9EA3E8E-C957-7FEC-55EC-27D418FCDAD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C84E9921-E162-80EE-2CC8-FF16D5F5BEFD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E56CAF4-2392-D3A4-CC1A-8F165038CB77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또 다른 문제들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4CFF2CB4-9822-5652-C06C-1283E9046DA1}"/>
              </a:ext>
            </a:extLst>
          </p:cNvPr>
          <p:cNvSpPr txBox="1"/>
          <p:nvPr/>
        </p:nvSpPr>
        <p:spPr>
          <a:xfrm>
            <a:off x="316432" y="1055494"/>
            <a:ext cx="587536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많은 문서와 회의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계속되는 히스토리 누락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개발자의 업무 복잡도 증가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60594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/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/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도움 받으실 분들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16433" y="1215674"/>
            <a:ext cx="7119672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</a:t>
            </a: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에서 근무하는 개발자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</a:br>
            <a:r>
              <a:rPr lang="ko-KR" altLang="en-US" sz="25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차세대 프로젝트를 준비하는 팀</a:t>
            </a:r>
            <a:endParaRPr lang="en-US" altLang="ko-KR" sz="25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5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너무 힘든데 어디서부터 </a:t>
            </a:r>
            <a:r>
              <a:rPr lang="ko-KR" altLang="en-US" sz="2500" b="1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고쳐야할</a:t>
            </a:r>
            <a:r>
              <a:rPr lang="ko-KR" altLang="en-US" sz="25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지 모르는 분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5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업무 프로세스가 없어서 힘든 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101699A-6DC7-50DA-9264-5C35A0EB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4CCB0C1A-3A43-AD32-1F37-51EFCC0A0FB8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43772E81-44BF-1A6A-BA13-962BC041BB1C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1B681B0-09E5-537F-0434-2BAA0C5C03A2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1D565F4-E03D-2CA4-415A-28A92F15628E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힘들다고 </a:t>
            </a:r>
            <a:r>
              <a:rPr lang="ko-KR" altLang="en-US" sz="3300" b="1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안할</a:t>
            </a: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순 </a:t>
            </a:r>
            <a:r>
              <a:rPr lang="ko-KR" altLang="en-US" sz="3300" b="1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없잖아</a:t>
            </a:r>
            <a:r>
              <a:rPr lang="en-US" altLang="ko-KR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47939FF4-96A7-E6FB-75E7-247BE876948D}"/>
              </a:ext>
            </a:extLst>
          </p:cNvPr>
          <p:cNvSpPr txBox="1"/>
          <p:nvPr/>
        </p:nvSpPr>
        <p:spPr>
          <a:xfrm>
            <a:off x="246764" y="1504103"/>
            <a:ext cx="587536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그렇다고 대안이 있는 건 아니다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많은 어려움이 있지만 해결 방법 찾아보자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업무 복잡도를 낮추고 명확한 태스크 정의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1026" name="Picture 2" descr="&quot;나는 프로다&quot;…'혹사 논란'에 입 연 손흥민 | Facebook">
            <a:extLst>
              <a:ext uri="{FF2B5EF4-FFF2-40B4-BE49-F238E27FC236}">
                <a16:creationId xmlns:a16="http://schemas.microsoft.com/office/drawing/2014/main" id="{8F63A81C-5C19-09AF-E9AE-D3F08DBE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215" y="1434824"/>
            <a:ext cx="4060449" cy="227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8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CB5224B-27C2-0EBB-DDDF-5770F55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0DB1EBE-115B-5D9F-E7BD-28611FFAA38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1920210E-75C4-1795-CD04-C1F15DF74D13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49BC712-B49E-6EC0-BD9C-43DE809BCF6E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1888FBAE-CA89-C874-E27D-8999091EE17A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프로세스 개선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C0281870-7B9B-1956-B443-2D88F2D34AF4}"/>
              </a:ext>
            </a:extLst>
          </p:cNvPr>
          <p:cNvSpPr txBox="1"/>
          <p:nvPr/>
        </p:nvSpPr>
        <p:spPr>
          <a:xfrm>
            <a:off x="316433" y="1273211"/>
            <a:ext cx="456036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트리구조 정리 방식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모든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Spec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정의하기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쭈욱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개발하기 그런데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멀티모듈을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곁들인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…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4458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2CAAA49-2A7E-6483-52C8-5B6ED0B30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F2A84F3C-CEA7-5402-CF51-83C4A3FBCD1B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6A3767B6-EDCE-4E05-6101-7FB3FB57FA50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833A31C-B407-D251-3005-7476193804CE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A2ADAD9-F237-B23C-44FB-501EA6191244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트리구조 정리 방식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2048DEA-EEF2-75EC-CB07-FD26B20F7824}"/>
              </a:ext>
            </a:extLst>
          </p:cNvPr>
          <p:cNvSpPr txBox="1"/>
          <p:nvPr/>
        </p:nvSpPr>
        <p:spPr>
          <a:xfrm>
            <a:off x="220643" y="1726057"/>
            <a:ext cx="462132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왼쪽에서 시작하여 오른쪽 방향으로만 진행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명시적인 이미지 통해서 구조 파악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쉬워짐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논리적 오류를 발견하기 </a:t>
            </a:r>
            <a:r>
              <a:rPr lang="ko-KR" altLang="en-US" sz="2000" b="1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쉬워짐</a:t>
            </a:r>
            <a:endParaRPr lang="ko-KR" altLang="en-US" sz="20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D8E08B-F6CE-579F-4835-A07F3436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05" y="1060421"/>
            <a:ext cx="3597894" cy="38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8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1F41A97-4CA2-D01A-A942-9A783070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F54CAD9C-DB61-E8A9-6E27-44F3882C8314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633BE2CE-3168-2775-F13C-84993A1F7717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6290E964-45FD-FA9F-031A-558292743699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B369C105-2557-3472-2074-1CA179EBBD21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트리구조로 도메인 </a:t>
            </a: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분석해보기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C09B9026-4388-C129-2457-159746A1F3D7}"/>
              </a:ext>
            </a:extLst>
          </p:cNvPr>
          <p:cNvSpPr txBox="1"/>
          <p:nvPr/>
        </p:nvSpPr>
        <p:spPr>
          <a:xfrm>
            <a:off x="229352" y="1087836"/>
            <a:ext cx="4621323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최상위 개념 설정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개념에 대한 명확한 정의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하위 개념 분류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or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조건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or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특성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Depth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더 깊어질 수 있음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분류된 내용이 맞는 지 검토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수정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910897-B9E5-16BB-6005-BFADC66C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38" y="1612673"/>
            <a:ext cx="5539762" cy="22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0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A3CEE7C-8304-B1EF-4368-DF694C0A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2A16D97-B6EA-FDAB-8C74-54E7149811F6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4A9FA058-8295-58DD-D634-05B995581A3F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0345FA43-3E93-C4BF-722E-EE6FEC69EEBC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22189065-3280-5B48-FFA0-2529CEC16124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트리구조로 도메인 </a:t>
            </a: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분석해보기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BFAB3A-57D5-291F-11BE-4278F297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527"/>
            <a:ext cx="9144000" cy="40933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F93AEA-0F0B-9B8B-8A67-A7D39810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90" t="16153" r="63143" b="5557"/>
          <a:stretch>
            <a:fillRect/>
          </a:stretch>
        </p:blipFill>
        <p:spPr>
          <a:xfrm>
            <a:off x="2029096" y="1567542"/>
            <a:ext cx="1341121" cy="32047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C3BA5E-62DC-CD6A-6707-DA11A563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527"/>
            <a:ext cx="9144000" cy="409339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9E13F2-87AD-3599-C6C4-6E1DF1EEF51A}"/>
              </a:ext>
            </a:extLst>
          </p:cNvPr>
          <p:cNvSpPr/>
          <p:nvPr/>
        </p:nvSpPr>
        <p:spPr>
          <a:xfrm>
            <a:off x="2272937" y="1567542"/>
            <a:ext cx="1097280" cy="330054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5DF7A9-C5F9-FB13-55AA-E41E65A11310}"/>
              </a:ext>
            </a:extLst>
          </p:cNvPr>
          <p:cNvSpPr/>
          <p:nvPr/>
        </p:nvSpPr>
        <p:spPr>
          <a:xfrm>
            <a:off x="3169918" y="915236"/>
            <a:ext cx="2211978" cy="24300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BBBF78-FB1E-9555-7D81-AB7977986B1F}"/>
              </a:ext>
            </a:extLst>
          </p:cNvPr>
          <p:cNvSpPr/>
          <p:nvPr/>
        </p:nvSpPr>
        <p:spPr>
          <a:xfrm>
            <a:off x="3196044" y="3497327"/>
            <a:ext cx="1898469" cy="24300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CBCC1D-D269-9C69-E0FC-3DC814A2069A}"/>
              </a:ext>
            </a:extLst>
          </p:cNvPr>
          <p:cNvSpPr/>
          <p:nvPr/>
        </p:nvSpPr>
        <p:spPr>
          <a:xfrm>
            <a:off x="3587930" y="4236973"/>
            <a:ext cx="2299063" cy="24300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CEA99A-32AC-8998-6A5D-22EF9B006204}"/>
              </a:ext>
            </a:extLst>
          </p:cNvPr>
          <p:cNvSpPr/>
          <p:nvPr/>
        </p:nvSpPr>
        <p:spPr>
          <a:xfrm>
            <a:off x="3196044" y="3757301"/>
            <a:ext cx="2577741" cy="24300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2A9BF7A-764C-A260-A7A1-C262866A3702}"/>
              </a:ext>
            </a:extLst>
          </p:cNvPr>
          <p:cNvSpPr/>
          <p:nvPr/>
        </p:nvSpPr>
        <p:spPr>
          <a:xfrm>
            <a:off x="3196044" y="1646173"/>
            <a:ext cx="2577741" cy="171931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D02F84-ADE0-85A3-F962-64B64F7C4CCE}"/>
              </a:ext>
            </a:extLst>
          </p:cNvPr>
          <p:cNvSpPr/>
          <p:nvPr/>
        </p:nvSpPr>
        <p:spPr>
          <a:xfrm>
            <a:off x="3614058" y="4496947"/>
            <a:ext cx="2595153" cy="48899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EE4B2C-44F9-9FBE-0E6E-FA77F735A4C6}"/>
              </a:ext>
            </a:extLst>
          </p:cNvPr>
          <p:cNvSpPr/>
          <p:nvPr/>
        </p:nvSpPr>
        <p:spPr>
          <a:xfrm>
            <a:off x="5773785" y="1367246"/>
            <a:ext cx="3363627" cy="50509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C4FC38E-5193-CD04-A736-90DD93393F9D}"/>
              </a:ext>
            </a:extLst>
          </p:cNvPr>
          <p:cNvSpPr/>
          <p:nvPr/>
        </p:nvSpPr>
        <p:spPr>
          <a:xfrm>
            <a:off x="5773784" y="2069889"/>
            <a:ext cx="3363627" cy="111014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4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CD770E-8EEE-57AE-C101-31AEAE2A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27D0DBF3-AD1C-36CE-E819-38DE2E091FD4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0E07ADF5-FAF1-6D76-9705-228DEB3DE666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32CF099B-5F5D-F45A-1E99-AFF379946C84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04020DAE-AAC7-16BC-024F-F370BF44617A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여기가 바로 하이라이트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!!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FD8322A-7CB1-A066-F878-42D70E60FCC7}"/>
              </a:ext>
            </a:extLst>
          </p:cNvPr>
          <p:cNvSpPr txBox="1"/>
          <p:nvPr/>
        </p:nvSpPr>
        <p:spPr>
          <a:xfrm>
            <a:off x="238059" y="1412548"/>
            <a:ext cx="6754923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무엇이 상위 개념인지 파악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하는 게 중요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잘못된 위상은 잘못된 설계 만든다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한번에 정확하게 파악한다는 환상은 버려라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논리적 오류가 발견되지 않을 때까지 </a:t>
            </a: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점검 </a:t>
            </a:r>
            <a:r>
              <a:rPr lang="en-US" altLang="ko-KR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수정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 파트와의 꾸준한 소통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클라이언트와 직접 소통 시도 필요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360635-2C30-9650-2DDC-D5DF2BBB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31" y="1296093"/>
            <a:ext cx="4032069" cy="32336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43C503D-C2DC-4259-82F4-4458CFABABE4}"/>
              </a:ext>
            </a:extLst>
          </p:cNvPr>
          <p:cNvSpPr/>
          <p:nvPr/>
        </p:nvSpPr>
        <p:spPr>
          <a:xfrm>
            <a:off x="7290706" y="1386421"/>
            <a:ext cx="599260" cy="3072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45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A373B1D-2601-706D-CD64-548759743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99AC3B35-AC45-33D5-D25E-BEFEE6DF6027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5CEFC4E8-EFE6-8D8F-2CA9-234EDD9A88F1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31CD0EF4-0EED-F27B-67EA-8D59869AC4A1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D8A7C97E-04DB-245E-1F9E-A1C1B4915EEE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라이프사이클 설계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1E3D2CF-C926-C312-AFE2-1B888270775F}"/>
              </a:ext>
            </a:extLst>
          </p:cNvPr>
          <p:cNvSpPr txBox="1"/>
          <p:nvPr/>
        </p:nvSpPr>
        <p:spPr>
          <a:xfrm>
            <a:off x="316433" y="1168708"/>
            <a:ext cx="40901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복잡한 로직의 관계성 파악하기 쉬움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명확한 트랜잭션의 범위 지정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코드 작성 없이 논리적 오류 예방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CF2B1-78D2-6437-7D62-11A5B363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52" y="788749"/>
            <a:ext cx="4740048" cy="43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77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52D73D2-FABF-E12E-72C1-417DBAC3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C35F927-A7EE-73D2-3FDC-D3F5CE867C67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4E835BFD-C6B9-9B1F-3FAB-0A3693BFAF3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EE963FF9-1E4E-A248-1C4C-4C0179147314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75D19108-287D-3EF9-9311-3777BABD14BA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조금 더 복잡한 도메인 예제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B07289-7EDC-E9F3-9BD2-8C3CA0EA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023" y="807564"/>
            <a:ext cx="3372394" cy="43359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67EF74-B96A-F196-763A-A7B481A49B2D}"/>
              </a:ext>
            </a:extLst>
          </p:cNvPr>
          <p:cNvSpPr/>
          <p:nvPr/>
        </p:nvSpPr>
        <p:spPr>
          <a:xfrm>
            <a:off x="3893820" y="3642360"/>
            <a:ext cx="1699260" cy="6324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F4E61D-F183-2A97-824F-3980626EEAF7}"/>
              </a:ext>
            </a:extLst>
          </p:cNvPr>
          <p:cNvSpPr/>
          <p:nvPr/>
        </p:nvSpPr>
        <p:spPr>
          <a:xfrm>
            <a:off x="4769577" y="3760470"/>
            <a:ext cx="1309007" cy="13165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C2F118-B68B-AF2C-817B-AE54D72E88CB}"/>
              </a:ext>
            </a:extLst>
          </p:cNvPr>
          <p:cNvSpPr/>
          <p:nvPr/>
        </p:nvSpPr>
        <p:spPr>
          <a:xfrm>
            <a:off x="3768118" y="796476"/>
            <a:ext cx="1824961" cy="1067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668E4C-E473-57A2-A7E1-DAADE9A1F043}"/>
              </a:ext>
            </a:extLst>
          </p:cNvPr>
          <p:cNvSpPr/>
          <p:nvPr/>
        </p:nvSpPr>
        <p:spPr>
          <a:xfrm>
            <a:off x="3893820" y="1848594"/>
            <a:ext cx="1601289" cy="80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FA4EB3-6528-A690-50E0-9D8593A8008B}"/>
              </a:ext>
            </a:extLst>
          </p:cNvPr>
          <p:cNvSpPr/>
          <p:nvPr/>
        </p:nvSpPr>
        <p:spPr>
          <a:xfrm>
            <a:off x="3768119" y="2745478"/>
            <a:ext cx="525208" cy="4679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F482E8-6BAC-5AAA-42C4-01F413C9E1F4}"/>
              </a:ext>
            </a:extLst>
          </p:cNvPr>
          <p:cNvSpPr/>
          <p:nvPr/>
        </p:nvSpPr>
        <p:spPr>
          <a:xfrm>
            <a:off x="3805674" y="3589235"/>
            <a:ext cx="525208" cy="11743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9F0B21-2530-63B3-AE03-46BC112611D4}"/>
              </a:ext>
            </a:extLst>
          </p:cNvPr>
          <p:cNvSpPr/>
          <p:nvPr/>
        </p:nvSpPr>
        <p:spPr>
          <a:xfrm>
            <a:off x="3303815" y="1273500"/>
            <a:ext cx="658586" cy="387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A782DEF-4271-102A-D292-85412DDE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3829AD38-1357-3812-BE74-83DABC26011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B2E26429-7824-DCA5-5F97-750A0461C46B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7A3FF4A9-1334-5039-9A63-A79BA90BDC5E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B8B1A1B-E51A-7DE0-E9CE-CEC064950422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도메인의 </a:t>
            </a: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러닝커브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5D9CA8E3-740F-9EBE-776A-9165FD497BFE}"/>
              </a:ext>
            </a:extLst>
          </p:cNvPr>
          <p:cNvSpPr txBox="1"/>
          <p:nvPr/>
        </p:nvSpPr>
        <p:spPr>
          <a:xfrm>
            <a:off x="316433" y="1203543"/>
            <a:ext cx="5823106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하나의 언어 혹은 기술을 배우는 것과 같은 난이도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전문적인 분야일수록 빠르게 파악하기 어려움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일정을 맞추기 위한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막개발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나오는 결정적인 이유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레거시가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탄생하는 과정</a:t>
            </a:r>
          </a:p>
        </p:txBody>
      </p:sp>
    </p:spTree>
    <p:extLst>
      <p:ext uri="{BB962C8B-B14F-4D97-AF65-F5344CB8AC3E}">
        <p14:creationId xmlns:p14="http://schemas.microsoft.com/office/powerpoint/2010/main" val="327961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A34B49C-1612-035D-0C98-66A399C0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028FDA8-5CA4-504E-8698-227FBC95BD6E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739B5002-EB91-B89A-E404-77AC289858DE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F015ED60-3886-640E-3989-C756612EE35C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2AA7B5F-D7FA-4C6F-506D-83BB2798FD4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–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필요한 이유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D0B3196-9EA6-3E51-4E4C-BB54C5AF8025}"/>
              </a:ext>
            </a:extLst>
          </p:cNvPr>
          <p:cNvSpPr txBox="1"/>
          <p:nvPr/>
        </p:nvSpPr>
        <p:spPr>
          <a:xfrm>
            <a:off x="544978" y="1438682"/>
            <a:ext cx="5213506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잦은 기획 변경 있을 수 있음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구조 자체는 변경 가능성 거의 없음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코드만 간단하게 변경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21C53-E464-4E28-99CE-6E71A5556274}"/>
              </a:ext>
            </a:extLst>
          </p:cNvPr>
          <p:cNvSpPr txBox="1"/>
          <p:nvPr/>
        </p:nvSpPr>
        <p:spPr>
          <a:xfrm>
            <a:off x="204652" y="906527"/>
            <a:ext cx="4572000" cy="57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설계의 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62866-DDDE-C8A2-D007-A0A9906C0AF8}"/>
              </a:ext>
            </a:extLst>
          </p:cNvPr>
          <p:cNvSpPr txBox="1"/>
          <p:nvPr/>
        </p:nvSpPr>
        <p:spPr>
          <a:xfrm>
            <a:off x="204652" y="2697136"/>
            <a:ext cx="4572000" cy="57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기술적 선택의 근거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FB4B8-7085-263F-EE36-90A6D120B25A}"/>
              </a:ext>
            </a:extLst>
          </p:cNvPr>
          <p:cNvSpPr txBox="1"/>
          <p:nvPr/>
        </p:nvSpPr>
        <p:spPr>
          <a:xfrm>
            <a:off x="423057" y="3177543"/>
            <a:ext cx="6291252" cy="1339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주택담보대출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많은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nullable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객체 발생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미리 인지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RDB -&gt; LOB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사용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NoSQL -&gt; </a:t>
            </a:r>
            <a:r>
              <a:rPr lang="en-US" altLang="ko-KR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netty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en-US" altLang="ko-KR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Webflux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기술 도입</a:t>
            </a:r>
          </a:p>
        </p:txBody>
      </p:sp>
    </p:spTree>
    <p:extLst>
      <p:ext uri="{BB962C8B-B14F-4D97-AF65-F5344CB8AC3E}">
        <p14:creationId xmlns:p14="http://schemas.microsoft.com/office/powerpoint/2010/main" val="84614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926637D-4983-691C-9230-88049021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0BAF726-AC38-4FCC-B9F1-0947E5F6CA75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685B463A-2C55-85E0-0E1E-390EC37AEF01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88FDE6C8-81BE-A6C2-9043-2AC24E8DA5CF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20794255-7A93-83C1-8F49-BFF4DDAE3259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발표자 소개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52D5EE1F-1EB0-EC74-B8D8-FB6E81FB4BA0}"/>
              </a:ext>
            </a:extLst>
          </p:cNvPr>
          <p:cNvSpPr txBox="1"/>
          <p:nvPr/>
        </p:nvSpPr>
        <p:spPr>
          <a:xfrm>
            <a:off x="316440" y="1279088"/>
            <a:ext cx="5389793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4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년차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개발자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부동산 대출 컨설팅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8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년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직무 변경으로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개발자로 전향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핀테크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머니무브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대출 파트 </a:t>
            </a:r>
            <a:r>
              <a:rPr lang="ko-KR" altLang="en-US" sz="2000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437729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40828CE-0D96-D3BB-8C59-4C159C8D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A14EC2DD-46EE-75DB-9CF5-2914951E2B2D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95D3C199-0DB2-D8AC-928D-0E2378CFB6D3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E3B27071-0F85-40B7-6C28-C28ADAE9F260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DC8BBBD-8823-0F0C-8E8C-68029FB1DDE8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그 외의 장점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CF1509B2-79B0-4A6A-4A3D-FF79AC277199}"/>
              </a:ext>
            </a:extLst>
          </p:cNvPr>
          <p:cNvSpPr txBox="1"/>
          <p:nvPr/>
        </p:nvSpPr>
        <p:spPr>
          <a:xfrm>
            <a:off x="316433" y="1199077"/>
            <a:ext cx="672008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분석 자체가 하나의 문서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최소한의 도메인 이해도 보장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 단계에서의 오류를 개발 시작 전에 파악 가능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설명을 위한 에너지와 시간 절약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649719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81CF6AD-3711-8E1B-3A2D-B511716E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9763E73-EBEF-B5F4-6BCF-C7BECB9F9DA2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60451AD5-5846-E916-DF61-ECC9A24A2620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4CB521EB-2AC5-472F-E85C-7A995CFB6DCB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2FCFD7AF-4064-4CAC-BF43-D97C95AC17B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 이후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EEF4812-0BBC-B6FE-CC9B-A6B2DBE4F048}"/>
              </a:ext>
            </a:extLst>
          </p:cNvPr>
          <p:cNvSpPr txBox="1"/>
          <p:nvPr/>
        </p:nvSpPr>
        <p:spPr>
          <a:xfrm>
            <a:off x="316436" y="1560594"/>
            <a:ext cx="330633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 기반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ERD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작성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모듈 및 패키지 생성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엔티티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en-US" altLang="ko-KR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enum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상수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코드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D72D29-49D3-84AE-0675-FD5D135F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53" y="815402"/>
            <a:ext cx="4578047" cy="43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B6DF627-10A0-B283-5236-9BEC0ABBF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111DD0D6-25BD-6684-AD6D-BAC2630D0747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9A1DB833-5697-2DCD-79D5-FE1261EB8F7E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051876FF-08B4-03AF-BC04-FF6299E5B0D6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BF9755E8-4E58-CDBB-9683-17551D9ECF6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모든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스펙 정의하기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95F2FB9E-26DB-E2B3-4DF3-EEF10DFA8353}"/>
              </a:ext>
            </a:extLst>
          </p:cNvPr>
          <p:cNvSpPr txBox="1"/>
          <p:nvPr/>
        </p:nvSpPr>
        <p:spPr>
          <a:xfrm>
            <a:off x="217821" y="1315027"/>
            <a:ext cx="516995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2000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HttpMethod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기준 모든 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</a:t>
            </a:r>
          </a:p>
          <a:p>
            <a:pPr marL="914400" lvl="1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6653"/>
              </a:buClr>
              <a:buSzPts val="2000"/>
              <a:buFont typeface="Noto Sans JP"/>
              <a:buAutoNum type="alphaLcPeriod"/>
            </a:pPr>
            <a:r>
              <a:rPr lang="ko-KR" altLang="en-US" sz="2000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피그마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화면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914400" lvl="1" indent="-355600">
              <a:lnSpc>
                <a:spcPct val="140000"/>
              </a:lnSpc>
              <a:buClr>
                <a:srgbClr val="0D6653"/>
              </a:buClr>
              <a:buSzPts val="2000"/>
              <a:buFont typeface="Noto Sans JP"/>
              <a:buAutoNum type="alphaLcPeriod"/>
            </a:pPr>
            <a:r>
              <a:rPr 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Request, Response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정의하기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76E88-A7F1-4542-14C8-9E628B90BDA2}"/>
              </a:ext>
            </a:extLst>
          </p:cNvPr>
          <p:cNvSpPr txBox="1"/>
          <p:nvPr/>
        </p:nvSpPr>
        <p:spPr>
          <a:xfrm>
            <a:off x="-416987" y="3054189"/>
            <a:ext cx="4572000" cy="477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8800" lvl="1">
              <a:lnSpc>
                <a:spcPct val="140000"/>
              </a:lnSpc>
              <a:buClr>
                <a:srgbClr val="0D6653"/>
              </a:buClr>
              <a:buSzPts val="2000"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이것도 트리 방식으로 정리해보자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17FE4D-0314-335E-2C01-5ADCC1B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76" y="1197114"/>
            <a:ext cx="4769224" cy="34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1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A7F2AE7-4942-B32A-EE13-5407F6EFB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ABC20E73-4B1F-D965-9A7A-0165B638359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4249D0EE-19ED-C9D6-BF11-B23DD79FBB4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31832D4A-0732-CD4D-8558-7A0D5674FE72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FBA9DC7-770B-32EB-30FB-CEAF122A93E4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피그마가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있는데 굳이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132C04E9-2B7B-B46A-8ADB-BF645597E9F8}"/>
              </a:ext>
            </a:extLst>
          </p:cNvPr>
          <p:cNvSpPr txBox="1"/>
          <p:nvPr/>
        </p:nvSpPr>
        <p:spPr>
          <a:xfrm>
            <a:off x="316436" y="1560594"/>
            <a:ext cx="300946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풀스펙의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피그마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작업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피로도 매우 증가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실수를 할 수 밖에 없는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186ACF-08B1-30B7-4BAB-B7CF5D58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74" y="1291228"/>
            <a:ext cx="5858126" cy="31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670C897-3832-52B9-B3C8-783AA324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D563918-47F3-FA70-2FF4-F1295B3F6BC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283EAAC3-C1A6-5E7D-DA0A-CE6817414BE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C126F0BD-249E-C371-33D6-D6CCAFD97BD9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14F53D34-5B6D-6DCB-458C-328B075BD97B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복잡한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호출 관계 정리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014D4-EC3A-D4A8-8A74-269C2729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1841"/>
            <a:ext cx="9144000" cy="42178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ED70ED0-8F19-9FB9-4CE1-3D3566654188}"/>
              </a:ext>
            </a:extLst>
          </p:cNvPr>
          <p:cNvSpPr/>
          <p:nvPr/>
        </p:nvSpPr>
        <p:spPr>
          <a:xfrm>
            <a:off x="0" y="2151019"/>
            <a:ext cx="2151017" cy="26909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1744F7-86E7-5432-FB69-37470D97C505}"/>
              </a:ext>
            </a:extLst>
          </p:cNvPr>
          <p:cNvSpPr/>
          <p:nvPr/>
        </p:nvSpPr>
        <p:spPr>
          <a:xfrm>
            <a:off x="4014652" y="1454331"/>
            <a:ext cx="1040674" cy="18462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1428E1E-24D1-D732-A7AF-6AE1682FB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1D89373A-D559-75DF-D730-FD571AA3813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A3399516-4BA5-37CD-F115-3E3D2D0C3DEF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61ACC8AA-6571-9750-5597-FDB4BD6C2DFB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00652F1-B59F-5060-B4CE-EA5AE75B9666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실제 작업 사례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4" name="화면 녹화 중 2025-06-15 163335">
            <a:hlinkClick r:id="" action="ppaction://media"/>
            <a:extLst>
              <a:ext uri="{FF2B5EF4-FFF2-40B4-BE49-F238E27FC236}">
                <a16:creationId xmlns:a16="http://schemas.microsoft.com/office/drawing/2014/main" id="{7A5E77C9-3B71-3890-AE38-62A33EE42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6799" y="815402"/>
            <a:ext cx="4875789" cy="4328098"/>
          </a:xfrm>
          <a:prstGeom prst="rect">
            <a:avLst/>
          </a:prstGeom>
        </p:spPr>
      </p:pic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0E94C7CB-6A28-1D1C-3941-4B5C45C47FEB}"/>
              </a:ext>
            </a:extLst>
          </p:cNvPr>
          <p:cNvSpPr txBox="1"/>
          <p:nvPr/>
        </p:nvSpPr>
        <p:spPr>
          <a:xfrm>
            <a:off x="316436" y="1560594"/>
            <a:ext cx="300946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실제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Spec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내용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피그마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request, response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명확한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depth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구분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6129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FA4C3E6-067B-4372-6D1F-284A3651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CA73F2F7-7893-65CD-CEF8-9395D76DAC83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A8588681-07BB-FDAA-FEE4-C45BA3BA3994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6CE4628D-15A9-D36A-5A43-F34687E722FF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14231D91-E4C4-CA54-8305-5C430A73789B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껍데기부터 만들기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111EE098-8B68-E2DE-3566-2FFA68E6C518}"/>
              </a:ext>
            </a:extLst>
          </p:cNvPr>
          <p:cNvSpPr txBox="1"/>
          <p:nvPr/>
        </p:nvSpPr>
        <p:spPr>
          <a:xfrm>
            <a:off x="246768" y="1494532"/>
            <a:ext cx="2357094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정리된 </a:t>
            </a:r>
            <a:r>
              <a:rPr lang="en-US" altLang="ko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Spec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작성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Controller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    </a:t>
            </a:r>
            <a:r>
              <a:rPr lang="en-US" altLang="ko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RequestDto</a:t>
            </a:r>
            <a:endParaRPr lang="en-US" altLang="ko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    </a:t>
            </a:r>
            <a:r>
              <a:rPr lang="en-US" altLang="ko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ResponseDto</a:t>
            </a:r>
            <a:endParaRPr lang="en-US" altLang="ko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BD1D9F-2B0A-2E88-78E1-8B9AD8FD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862" y="1217743"/>
            <a:ext cx="6612525" cy="1754326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@Tag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"FO 마이페이지 API"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description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"FO 마이페이지 API"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@RequiredArgsConstructor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@RestController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@RequestMapping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"/api/v1/fo/my-page"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FoMyPageApplicationController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final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FoMyPageApplicationService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foMyPageApplicationService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@Operation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summary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"내역 조회"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description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"내역 조회"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@GetMapping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"/histories"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PageResponse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PositionsGetResponseDto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getPosition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FoPositionsGetRequestDto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ResponseEntity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foMyPageApplicationService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getPosition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AE4AFA-4D8D-679E-6566-6B694BA5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862" y="3048594"/>
            <a:ext cx="3727269" cy="1754326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FoPositionsGetRequestDto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extends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PageRequest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@Schema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description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"검색 키워드"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example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"트럼프"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searchKeyword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@Schema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description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"토픽 ID"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example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@Schema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description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"토픽 옵션 ID"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example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topicOptionId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AA7059D-7BC9-A26E-010A-17D47D70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573A50E-E021-E0C0-E2E5-A0FDE71A9CCF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64A2B5BB-7C57-AB71-AF56-A8ADEF58E96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DA5F3166-F7DE-0159-C829-41174AF1547B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C262480-12EB-B181-1158-A334F220058F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이렇게 작업하면 좋은 점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66258CFB-DC5B-83C2-6734-1EAE7F2F7D36}"/>
              </a:ext>
            </a:extLst>
          </p:cNvPr>
          <p:cNvSpPr txBox="1"/>
          <p:nvPr/>
        </p:nvSpPr>
        <p:spPr>
          <a:xfrm>
            <a:off x="316433" y="959652"/>
            <a:ext cx="857501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작업률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산정하기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쉬워짐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100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개의 껍데기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-&gt; 50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 구현 완료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50%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작업률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공수 시간 파악 매우 쉬움</a:t>
            </a:r>
          </a:p>
          <a:p>
            <a:pPr>
              <a:lnSpc>
                <a:spcPct val="140000"/>
              </a:lnSpc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기능 누락할 확률 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0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에 수렴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어디까지 했더라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 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여기까지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했었지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 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낮은 컨텍스트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스위칭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비용</a:t>
            </a:r>
          </a:p>
          <a:p>
            <a:pPr>
              <a:lnSpc>
                <a:spcPct val="140000"/>
              </a:lnSpc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완벽한 필드 정리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빠른 퍼블리싱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 업무 부하 감소 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중단 없는 프론트 작업</a:t>
            </a:r>
          </a:p>
        </p:txBody>
      </p:sp>
    </p:spTree>
    <p:extLst>
      <p:ext uri="{BB962C8B-B14F-4D97-AF65-F5344CB8AC3E}">
        <p14:creationId xmlns:p14="http://schemas.microsoft.com/office/powerpoint/2010/main" val="338101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ADAAA33-FED5-C8BC-B1FE-FEF393A6E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917EEC2D-38FF-D04E-9158-B8536B2EC585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BF4A74D4-FC25-4E06-9D3C-8C8795A3C047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8B75B04F-1AF3-CBB9-34F6-6D73D861E81A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B6301CE-2605-118B-6E9E-601BE61728A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모든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스펙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–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이왕 하는 거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F5F9B32-1CCB-AD2E-0684-9555D43B06B0}"/>
              </a:ext>
            </a:extLst>
          </p:cNvPr>
          <p:cNvSpPr txBox="1"/>
          <p:nvPr/>
        </p:nvSpPr>
        <p:spPr>
          <a:xfrm>
            <a:off x="255473" y="959652"/>
            <a:ext cx="6423997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DTO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더미 데이터 생성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 입장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선개발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프로토타입 필요시 빠른 대응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명확한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응답값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확인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입장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주도적인 일정 관리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코드 작성 집중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B8FD6-9D0A-63DA-E794-3CE92BF5F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451" y="1083810"/>
            <a:ext cx="4592549" cy="40011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PositionsGetResponseDto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FFCB6B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582F0-1F94-1179-915B-4F20E125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451" y="1484092"/>
            <a:ext cx="4592549" cy="2308324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PositionsGetResponseDto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dummy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PositionsGetResponseDto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"트럼프/바이든 대통령 선거"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topicOptionId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topicOptionName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"트럼프"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marketPrice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avgPrice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totalPrice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evaluationPrice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evaluationProfit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evaluationRate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build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58844-7981-50F3-B825-DD06F3D6A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002" y="4098693"/>
            <a:ext cx="6423998" cy="78483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@Operation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summary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"내역 조회"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description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"내역 조회"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@GetMapping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"/histories"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PageResponse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PositionsGetResponseDto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getPosition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FoPositionsGetRequestDto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ResponseEntity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PageResponse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&lt;&gt;((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PositionsGetResponseDto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dummy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737307-7343-2EA9-7DDC-B88D3517A602}"/>
              </a:ext>
            </a:extLst>
          </p:cNvPr>
          <p:cNvSpPr/>
          <p:nvPr/>
        </p:nvSpPr>
        <p:spPr>
          <a:xfrm>
            <a:off x="4592549" y="1483920"/>
            <a:ext cx="2987040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3B8156-EE22-D6B4-4604-C2E801C87013}"/>
              </a:ext>
            </a:extLst>
          </p:cNvPr>
          <p:cNvSpPr/>
          <p:nvPr/>
        </p:nvSpPr>
        <p:spPr>
          <a:xfrm>
            <a:off x="5758486" y="4498802"/>
            <a:ext cx="2105354" cy="2271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7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E9AAC3D-9437-E4A7-FE69-FC91BA27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DA4EEF82-1BF4-33D9-B2EE-6F8591A1584C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B16B198-E4B6-0E98-DB0A-3649EA6441B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323D4FCF-6E8B-F01A-0770-63066776A69C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CDF988F-D8B9-0DA1-7D07-22D2D050067D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모든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스펙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–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회의는 필수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556A150-0CF8-D918-63E9-2EC6AF914C77}"/>
              </a:ext>
            </a:extLst>
          </p:cNvPr>
          <p:cNvSpPr txBox="1"/>
          <p:nvPr/>
        </p:nvSpPr>
        <p:spPr>
          <a:xfrm>
            <a:off x="316433" y="1157182"/>
            <a:ext cx="5573375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대상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프로젝트 참여하는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/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가능하다면 모두 참여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권장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100~150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개의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기준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- 1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차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 대표로 전체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피그마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분석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캡쳐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- 2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차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프론트팀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전체 참여 및 검토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영업일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2~4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일 소요</a:t>
            </a:r>
          </a:p>
        </p:txBody>
      </p:sp>
    </p:spTree>
    <p:extLst>
      <p:ext uri="{BB962C8B-B14F-4D97-AF65-F5344CB8AC3E}">
        <p14:creationId xmlns:p14="http://schemas.microsoft.com/office/powerpoint/2010/main" val="86424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440825E-E464-DCFC-9233-A0547121D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1CB01214-F082-7CB0-B6CA-F7E73B90635C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833446BE-A258-60F2-C10A-9A611AEB2ABC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53B3DB32-45FB-26AF-A313-490F9123020F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1F2E55C8-DF1B-D0E8-6C8B-23040A994195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발표를 시작하기에 앞서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B7E09790-55B3-A631-D457-72C1BB6DA096}"/>
              </a:ext>
            </a:extLst>
          </p:cNvPr>
          <p:cNvSpPr txBox="1"/>
          <p:nvPr/>
        </p:nvSpPr>
        <p:spPr>
          <a:xfrm>
            <a:off x="316433" y="1348346"/>
            <a:ext cx="799628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어려운 기술 내용은 거의 없습니다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.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전문가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(?)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에서 프로젝트 시작부터 운영했던 경험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에서 근무했던 경험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4111569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FA32B9E-BD5C-E524-FEF5-F228846F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253CCE5-FF6E-BC88-F8CA-1B75486DD8AC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E63B076-D199-A44F-AF52-ED39DF9DD0FE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A597701-660D-74C2-D203-4AE3B6C8BB3E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35044A96-E046-9A53-1B71-07153BC0D9D9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말은 쉽지만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32174DB-B814-F26D-84E0-373209331A8B}"/>
              </a:ext>
            </a:extLst>
          </p:cNvPr>
          <p:cNvSpPr txBox="1"/>
          <p:nvPr/>
        </p:nvSpPr>
        <p:spPr>
          <a:xfrm>
            <a:off x="316433" y="1089763"/>
            <a:ext cx="7982836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여러 명이 참여하는 가장 고된 작업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 수정 요청이 빈번할 수 있다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개발에서 가장 심각한 병목 구간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힘들어도 잘 정리한다면 쾌속 질주 가능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꼭 트리구조가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아니여도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됩니다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 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미리 파악하고 기록하는 것이 중요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1658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15D3E24-E156-C0DC-1DE3-E0C4FC3F8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C813417-3921-B832-5953-2B041C1EBF36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04029157-C477-4037-87F2-22C2570ACA78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FF6752A6-D2A7-95A6-719D-4E06D9F8AF2E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32E9FD8-74E6-7E63-8437-12D4CFDB109C}"/>
              </a:ext>
            </a:extLst>
          </p:cNvPr>
          <p:cNvSpPr txBox="1"/>
          <p:nvPr/>
        </p:nvSpPr>
        <p:spPr>
          <a:xfrm>
            <a:off x="316433" y="157563"/>
            <a:ext cx="5918904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프로젝트를 어떻게 관리하면 좋</a:t>
            </a: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을까</a:t>
            </a:r>
            <a:r>
              <a:rPr lang="en-US" altLang="ko-KR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A1199C4-9AA2-B87B-A85C-03F550A0554C}"/>
              </a:ext>
            </a:extLst>
          </p:cNvPr>
          <p:cNvSpPr txBox="1"/>
          <p:nvPr/>
        </p:nvSpPr>
        <p:spPr>
          <a:xfrm>
            <a:off x="316437" y="1560594"/>
            <a:ext cx="524834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프로젝트마다 중복되는 코드와 요구사항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Conflict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최소화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이후 개발자들의 수월한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리팩토링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3687395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E92BF24-8CEB-01A3-D301-6449E19A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C9AF7A9-F64B-4E19-5090-F4A81BB6FB4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A3825BF7-D568-1382-47DC-D43F8DCE77E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81A3F05C-15E7-81A1-99F9-D347576ADEDD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7BE92800-64C9-955D-44C6-E5A3B114FEAD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8D76094-33B1-1931-7CD7-BF9A1A94EB38}"/>
              </a:ext>
            </a:extLst>
          </p:cNvPr>
          <p:cNvSpPr txBox="1"/>
          <p:nvPr/>
        </p:nvSpPr>
        <p:spPr>
          <a:xfrm>
            <a:off x="316436" y="1081618"/>
            <a:ext cx="44123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멀티모듈에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대한 자세한 설명은 생략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필수 아님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!!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모노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레포도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충분히 가능한 영역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어떻게 구성하여 활용했는지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후임 개발자에게 어떤 도움을 줄 수 있을까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BFF935-E76F-EECE-043E-353A04F1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13" y="1139962"/>
            <a:ext cx="2699655" cy="344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8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31260D7-A0C8-BB44-6967-CFF599F7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DD0BEF4F-082D-41CD-37ED-D50F61C8B58D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911B20B7-A178-7E59-93BD-81CC626897EA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B1CFA113-8CD0-FA40-229A-B54F09AB5F8B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C32E1BD6-437D-12E4-19BD-821B0B06F181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–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구조 소개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 descr="텍스트, 스크린샷, 도표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4FB0B3-2EB5-3FE6-F6BF-168B81B7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" y="1128027"/>
            <a:ext cx="9018374" cy="35397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70A202-6BD0-CD6C-739E-A662E4C2B951}"/>
              </a:ext>
            </a:extLst>
          </p:cNvPr>
          <p:cNvSpPr/>
          <p:nvPr/>
        </p:nvSpPr>
        <p:spPr>
          <a:xfrm>
            <a:off x="4572000" y="1961387"/>
            <a:ext cx="4470926" cy="255814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8DEB1-E7AB-348E-14F9-206AB5E94DA6}"/>
              </a:ext>
            </a:extLst>
          </p:cNvPr>
          <p:cNvSpPr txBox="1"/>
          <p:nvPr/>
        </p:nvSpPr>
        <p:spPr>
          <a:xfrm>
            <a:off x="4556702" y="1648762"/>
            <a:ext cx="5505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작업 포인트</a:t>
            </a:r>
            <a:endParaRPr lang="en-US" altLang="ko-KR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0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3AC9CEF-31D5-FBDC-A5B4-AC11737B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C3B1D55-615C-E17F-9DA9-8685A090C4DF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259BF0B-0C88-066E-D0D6-3C5EE15FC11E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2534F5F6-6408-1EF8-9285-24E106B5CB1D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C1BDF0A4-DC4A-AECF-ED37-F06DBDDF3EED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모듈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9FFA46C6-2403-7DEF-F6F0-C7B64920A700}"/>
              </a:ext>
            </a:extLst>
          </p:cNvPr>
          <p:cNvSpPr txBox="1"/>
          <p:nvPr/>
        </p:nvSpPr>
        <p:spPr>
          <a:xfrm>
            <a:off x="316433" y="1046788"/>
            <a:ext cx="4029140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모듈 규칙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서로 참조 하지 않는다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연관관계 금지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완전한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격리성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확보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분석의 근거한 모듈 설계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엔티티</a:t>
            </a: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Enum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분석이 충분하지 않은 경우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별도의 모듈 분리 </a:t>
            </a:r>
            <a:r>
              <a:rPr lang="ko-KR" altLang="en-US" sz="18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비추천</a:t>
            </a:r>
            <a:endParaRPr lang="ko-KR" altLang="en-US" sz="18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 </a:t>
            </a:r>
            <a:r>
              <a:rPr lang="ko-KR" altLang="en-US" sz="18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패키지 단위의 구성 추천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9B5736-C9E1-9EA2-F658-01865D3A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63" y="1409798"/>
            <a:ext cx="2961633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94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B731A92-A5BC-CE05-5CED-E9CBC74EE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D9D9937F-B896-1CB1-8059-B75FC981784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C76B3102-5DFE-3046-E38E-9FE5D187D53A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E2B71611-BF42-4D23-7B00-21CF320E425A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A0F37DF1-EC7D-1AAE-D3CB-87E0DC8CC0D0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격리성을 최대한 활용하자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AAF7CB5-E53E-45FD-719B-5F73FFB98DCD}"/>
              </a:ext>
            </a:extLst>
          </p:cNvPr>
          <p:cNvSpPr txBox="1"/>
          <p:nvPr/>
        </p:nvSpPr>
        <p:spPr>
          <a:xfrm>
            <a:off x="316433" y="955366"/>
            <a:ext cx="4830330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별 담당자 지정 가능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참조 금지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Conflict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발생 최소화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진정한 작업 병렬 가능해짐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인원을 투입한 만큼 시간 단축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다소 큰 변경이 있더라도 쉽게 작업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DB6AD0-DE2D-75BC-B808-3FE59E3A6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37" y="1507469"/>
            <a:ext cx="4217126" cy="26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5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7581925-6CF0-1F30-F9B1-61CCE4C3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1C8B8FBF-4B3A-7BBB-77CE-58C62E2BD8D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FCD96278-164F-4C35-107C-4240C5F88BF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8D9182E2-452B-1D75-A3D7-E7483765ED71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AE2E538A-72D4-0914-89BB-086A5B14A0F1}"/>
              </a:ext>
            </a:extLst>
          </p:cNvPr>
          <p:cNvSpPr txBox="1"/>
          <p:nvPr/>
        </p:nvSpPr>
        <p:spPr>
          <a:xfrm>
            <a:off x="316433" y="157563"/>
            <a:ext cx="5849236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굳이 이렇게 했던 이유는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66B930CC-08D1-BD7F-0EA4-9441F685660C}"/>
              </a:ext>
            </a:extLst>
          </p:cNvPr>
          <p:cNvSpPr txBox="1"/>
          <p:nvPr/>
        </p:nvSpPr>
        <p:spPr>
          <a:xfrm>
            <a:off x="316432" y="1512712"/>
            <a:ext cx="5204801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작업은 개발자의 판단을 흐리게 한다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의도하지 않는 의존성 원천 차단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격리성을 통한 명시적인 </a:t>
            </a:r>
            <a:r>
              <a:rPr lang="ko-KR" altLang="en-US" sz="2000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바운더리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설정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endParaRPr lang="en-US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퍼블릭 인터페이스 통해 강력한 캡슐화 구현 가능</a:t>
            </a: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919736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A0346B3-CE63-2EB4-EF1D-5DC47F727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A125F2C1-1811-55C1-AEF0-A3D73748F439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E6F402E-3FEF-3930-1866-DBE3B01C74A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2600E1EB-C0D6-1CC5-61E2-0539F15664FA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BF0DDA16-759E-8DF7-30EA-6ADC324B54F6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Application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모듈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13C0404-DC56-8AC8-F0BE-E3BFF1E1D034}"/>
              </a:ext>
            </a:extLst>
          </p:cNvPr>
          <p:cNvSpPr txBox="1"/>
          <p:nvPr/>
        </p:nvSpPr>
        <p:spPr>
          <a:xfrm>
            <a:off x="316437" y="1560594"/>
            <a:ext cx="4795494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Spec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정의하기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모듈에 구현된 기능 호출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파사드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패턴 형태로 필요한 기능 조립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로직 포함하지 않고 호출만 담당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라이프 사이클 설계 참조하여 필요한 기능 호출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E9D918-F345-A7BA-331C-D1E41A93C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931" y="3233077"/>
            <a:ext cx="3904137" cy="138499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@Service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@RequiredArgsConstructor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TopicApplicationService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final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CashService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cashService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final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final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MemberService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memberService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en-US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final</a:t>
            </a:r>
            <a:r>
              <a:rPr kumimoji="0" lang="ko-KR" altLang="ko-KR" sz="105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TopicReviewService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topicReviewService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 descr="텍스트, 도표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3D9661-F676-FC27-B72C-04CE27783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14" y="906527"/>
            <a:ext cx="4559345" cy="22355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713035-E445-025E-E251-9EBD5121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33" y="849156"/>
            <a:ext cx="4353197" cy="4017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04B74D-9AE1-A09E-2B7D-2B5B54670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66697"/>
            <a:ext cx="9144000" cy="42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6D1D5B5-A71D-8341-E88B-49A6BD58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1ECF489-729D-494C-214C-A4D5585C4FBB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44E92A0B-6995-9B37-2159-48252B241FC2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E212FD42-8D6F-AA4B-8CED-CA9AE7BBB04B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31C66751-0F0D-734A-5672-56D95490174F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본격적인 코드 작성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33E8A37-A8B5-A9D2-DEA6-B1D8A9A0F63F}"/>
              </a:ext>
            </a:extLst>
          </p:cNvPr>
          <p:cNvSpPr txBox="1"/>
          <p:nvPr/>
        </p:nvSpPr>
        <p:spPr>
          <a:xfrm>
            <a:off x="316433" y="1020662"/>
            <a:ext cx="3979792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어려운 작업은 모두 끝났다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Spec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작업 완료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엔티티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Enum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상태값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작업 완료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어떻게 코드를 구성할 지 설계 완료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복잡한 거 없이 신나게 코드 작성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80358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2BA5504-551C-1239-BAD5-38DC63B3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28BDBC2-4EC3-8E35-3E70-9820D17785FB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A5292CD-EE8C-F9FE-1538-ECB7D1A8F770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E8E85577-D73D-5BDE-D6C0-C0969611D358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D19C3DAB-5999-957F-6E7E-3746B8BB8D38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–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기술 추가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97423AE-E251-048F-F2FC-D0BE28EF41DB}"/>
              </a:ext>
            </a:extLst>
          </p:cNvPr>
          <p:cNvSpPr txBox="1"/>
          <p:nvPr/>
        </p:nvSpPr>
        <p:spPr>
          <a:xfrm>
            <a:off x="316437" y="1560594"/>
            <a:ext cx="4908706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재사용성 목적 </a:t>
            </a:r>
            <a:r>
              <a:rPr lang="ko-KR" altLang="en-US" sz="2000" b="1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</a:t>
            </a: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도입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이미 도입한 기술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-&gt;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시간 단축 효과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같은 기술 스펙 참조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쉬운 프로젝트 관리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필요한 기술만 선택적 참조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명시적 의존성 관리 가능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603DCC-1942-33FB-8BF7-746C77291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61" y="1278797"/>
            <a:ext cx="4931331" cy="3134029"/>
          </a:xfrm>
          <a:prstGeom prst="rect">
            <a:avLst/>
          </a:prstGeom>
        </p:spPr>
      </p:pic>
      <p:pic>
        <p:nvPicPr>
          <p:cNvPr id="4" name="그래픽 3" descr="닫기 단색으로 채워진">
            <a:extLst>
              <a:ext uri="{FF2B5EF4-FFF2-40B4-BE49-F238E27FC236}">
                <a16:creationId xmlns:a16="http://schemas.microsoft.com/office/drawing/2014/main" id="{A7BF77F0-37F2-FCFF-3BF2-476AA5E9B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9603" y="2198912"/>
            <a:ext cx="329293" cy="329293"/>
          </a:xfrm>
          <a:prstGeom prst="rect">
            <a:avLst/>
          </a:prstGeom>
        </p:spPr>
      </p:pic>
      <p:pic>
        <p:nvPicPr>
          <p:cNvPr id="5" name="그래픽 4" descr="닫기 단색으로 채워진">
            <a:extLst>
              <a:ext uri="{FF2B5EF4-FFF2-40B4-BE49-F238E27FC236}">
                <a16:creationId xmlns:a16="http://schemas.microsoft.com/office/drawing/2014/main" id="{9828D294-ECFA-2987-A6EB-9795CBA4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9602" y="2530924"/>
            <a:ext cx="329293" cy="329293"/>
          </a:xfrm>
          <a:prstGeom prst="rect">
            <a:avLst/>
          </a:prstGeom>
        </p:spPr>
      </p:pic>
      <p:pic>
        <p:nvPicPr>
          <p:cNvPr id="6" name="그래픽 5" descr="닫기 단색으로 채워진">
            <a:extLst>
              <a:ext uri="{FF2B5EF4-FFF2-40B4-BE49-F238E27FC236}">
                <a16:creationId xmlns:a16="http://schemas.microsoft.com/office/drawing/2014/main" id="{EB634D49-772D-AB5E-B364-A0B5A4258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9601" y="3158793"/>
            <a:ext cx="329293" cy="3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5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3E5B411-0493-6FB4-3EA8-F084ACA49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2D722FCB-262A-3BE4-FF2E-C684D6532B3C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05758D6A-3976-5F09-9BAD-CB0ED4143C5A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BDD031B9-D067-8546-B2C9-1BE06D053627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DEC86E9-2D6F-331C-D76B-8A863D285251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 </a:t>
            </a: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Flow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CE29A2C9-3B7F-DA13-6506-1E7DC88C50D0}"/>
              </a:ext>
            </a:extLst>
          </p:cNvPr>
          <p:cNvSpPr txBox="1"/>
          <p:nvPr/>
        </p:nvSpPr>
        <p:spPr>
          <a:xfrm>
            <a:off x="412232" y="1116457"/>
            <a:ext cx="3463082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영업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OR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의뢰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고객사 미팅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요구사항 수집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기획서 작성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디자인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&amp;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퍼블리싱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작업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작업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QA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완료</a:t>
            </a: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3390084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D373C28-444A-4FF2-8A0C-BA357C84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A8041BCB-1614-F4BA-A31D-2C9792FAEFD7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E1FDBBCC-D5A6-389E-056F-7A95E062433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F08761C7-B5A1-414A-9C2B-978896B692B1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B2CE387C-66AB-8F8A-F1ED-10843926833E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테스트는 너무 어려워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~!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5D811B5E-A1CF-42E1-5FE3-31B01101D041}"/>
              </a:ext>
            </a:extLst>
          </p:cNvPr>
          <p:cNvSpPr txBox="1"/>
          <p:nvPr/>
        </p:nvSpPr>
        <p:spPr>
          <a:xfrm>
            <a:off x="229343" y="955388"/>
            <a:ext cx="4734534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높은 커버리지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이건 너무 어려웠다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….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개발</a:t>
            </a:r>
            <a:endParaRPr lang="en-US" altLang="ko-KR" sz="20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테스트하기 어려운 거대한 코드 생성되기 쉬움</a:t>
            </a:r>
            <a:endParaRPr lang="ko-KR" altLang="en-US" sz="20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적절한 모듈 분리</a:t>
            </a:r>
            <a:endParaRPr lang="en-US" altLang="ko-KR" sz="20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테스트 작성 용이한 코드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검증 필요한 최소 단위 테스트 작성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그림 1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9A2974-0F03-E7F0-0833-D5E5D36F7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5" y="1319810"/>
            <a:ext cx="4321629" cy="27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09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7A8095F-D5BA-2914-C590-5AD45C06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9299FEF-C173-0EB6-96C7-EF64F76C5EE2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FAE8FEF7-63C3-B8E9-44E3-E2CA327911F7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7334D568-E7E1-DB69-E37F-523A3E0E2BDC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B136932D-60FA-9CD1-043C-D4E9C34236F9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완료된 이후에는 어떨까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BF1D88F-A2F8-CBA3-8635-A20B72025D7C}"/>
              </a:ext>
            </a:extLst>
          </p:cNvPr>
          <p:cNvSpPr txBox="1"/>
          <p:nvPr/>
        </p:nvSpPr>
        <p:spPr>
          <a:xfrm>
            <a:off x="316433" y="1081623"/>
            <a:ext cx="7187449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많은 기업들이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외주로 프로젝트 시작 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서비스가 커져갈수록 빠른 출시가 중요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관리되지 않은 코드가 증가하고 구조를 파악하기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힘들어짐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불필요한 서버 비용 계속 증가하고 인프라 비용이 커지는 순간 발생</a:t>
            </a:r>
            <a:endParaRPr lang="en-US" altLang="ko-KR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이후 개발자들을 위한 배려 필요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805735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12E0C52-FDA8-9FFE-2520-4F5C00A1C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FE3C573B-0A51-E009-05E5-734C60462C50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83AEF7AD-8EAD-2F1C-0055-21749FDED213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0BCB567F-C4D7-0958-2439-99EB89FF2BC2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0CEC9831-8D86-74C0-CF88-042F1FEE599F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시간이 지날수록 </a:t>
            </a: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복잡해진다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211A1-B0C6-C345-5AF3-5DADD7628247}"/>
              </a:ext>
            </a:extLst>
          </p:cNvPr>
          <p:cNvSpPr txBox="1"/>
          <p:nvPr/>
        </p:nvSpPr>
        <p:spPr>
          <a:xfrm>
            <a:off x="148729" y="1173985"/>
            <a:ext cx="1839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초기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A4EE8-16FB-174D-5FCE-D3DCD72D4C7B}"/>
              </a:ext>
            </a:extLst>
          </p:cNvPr>
          <p:cNvSpPr txBox="1"/>
          <p:nvPr/>
        </p:nvSpPr>
        <p:spPr>
          <a:xfrm>
            <a:off x="4572000" y="1174620"/>
            <a:ext cx="511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시간이 지날수록 늘어나는 의존성과 복잡도</a:t>
            </a:r>
          </a:p>
        </p:txBody>
      </p:sp>
      <p:pic>
        <p:nvPicPr>
          <p:cNvPr id="4" name="그림 3" descr="텍스트, 도표, 라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A5828D-E0B8-7534-2FFB-5416F7C9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3591"/>
            <a:ext cx="4277408" cy="2656187"/>
          </a:xfrm>
          <a:prstGeom prst="rect">
            <a:avLst/>
          </a:prstGeom>
        </p:spPr>
      </p:pic>
      <p:pic>
        <p:nvPicPr>
          <p:cNvPr id="5" name="내용 개체 틀 20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E999CF-F307-F965-1C6C-E43C3B0E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0" y="1553591"/>
            <a:ext cx="4277409" cy="1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6558A38-D200-C6E6-DADD-7874F6FC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EE3CA7AF-7384-4B8A-0756-691A6A585A16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3864E272-13BB-FE3A-1526-185190A04BD6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B56D6525-1B82-0C22-B513-C989DE9A1DA8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491935F-47C2-5918-EF56-14552BBD22C2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명확하고 쉬운 </a:t>
            </a: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리팩토링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2" name="내용 개체 틀 9" descr="텍스트, 도표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224BBE-B273-0EC0-E585-EEB632D75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6" y="1238907"/>
            <a:ext cx="5782056" cy="35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00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6AB8DF4-CA8A-09E1-BB0C-CDEC9211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1928A02A-405B-0426-20EC-094FB35F4F69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92FA051B-6D97-157C-5B48-8AB8C035ED9D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6C71691-0DDB-51D2-24CD-EE04D609DBFD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DE943863-478D-34B3-8464-B1A176EFA2E4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프로세스 적용 성과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80B23A81-A636-B27F-D5C2-FDD1ECDB8560}"/>
              </a:ext>
            </a:extLst>
          </p:cNvPr>
          <p:cNvSpPr txBox="1"/>
          <p:nvPr/>
        </p:nvSpPr>
        <p:spPr>
          <a:xfrm>
            <a:off x="474651" y="1932232"/>
            <a:ext cx="425556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2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개월의 기간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150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개의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-&gt; 30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일 코드 작업 완료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313B2-C11F-EE93-9037-0B0AB035EDC6}"/>
              </a:ext>
            </a:extLst>
          </p:cNvPr>
          <p:cNvSpPr txBox="1"/>
          <p:nvPr/>
        </p:nvSpPr>
        <p:spPr>
          <a:xfrm>
            <a:off x="316433" y="1358164"/>
            <a:ext cx="4572000" cy="57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해외 숙소 계약 대행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63807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2192199-ACE6-048A-FCDD-0407ADDD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8C5DA104-4335-8D7D-8901-5957B9D8471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A2C44C19-A484-958B-59DB-892ADDF7D88A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48A7D8F7-5A81-103E-155B-E3C6D71FD40A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87D6C62D-09AA-C18D-0ED3-B766BE076994}"/>
              </a:ext>
            </a:extLst>
          </p:cNvPr>
          <p:cNvSpPr txBox="1"/>
          <p:nvPr/>
        </p:nvSpPr>
        <p:spPr>
          <a:xfrm>
            <a:off x="316433" y="157563"/>
            <a:ext cx="53898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프로세스 적용 성과</a:t>
            </a:r>
            <a:endParaRPr lang="ko-KR" altLang="en-US"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DD26417-04F9-F684-BCF1-76787EF6AA97}"/>
              </a:ext>
            </a:extLst>
          </p:cNvPr>
          <p:cNvSpPr txBox="1"/>
          <p:nvPr/>
        </p:nvSpPr>
        <p:spPr>
          <a:xfrm>
            <a:off x="518195" y="1936021"/>
            <a:ext cx="408139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2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개월의 기간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3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2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명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113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개의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-&gt; 42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일 코드 작업 완료</a:t>
            </a: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4D354-2284-DC9B-7BAA-258662ADE153}"/>
              </a:ext>
            </a:extLst>
          </p:cNvPr>
          <p:cNvSpPr txBox="1"/>
          <p:nvPr/>
        </p:nvSpPr>
        <p:spPr>
          <a:xfrm>
            <a:off x="316433" y="1361781"/>
            <a:ext cx="4572000" cy="57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예측 시장 플랫폼 프로젝트</a:t>
            </a:r>
          </a:p>
        </p:txBody>
      </p:sp>
    </p:spTree>
    <p:extLst>
      <p:ext uri="{BB962C8B-B14F-4D97-AF65-F5344CB8AC3E}">
        <p14:creationId xmlns:p14="http://schemas.microsoft.com/office/powerpoint/2010/main" val="1692908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E4BA9A2-2A19-E24B-E0D1-31D4FA17B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52C5E78A-E535-B4F4-D69F-D6BFFA7580B6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047A53E9-4A32-E13D-0CD4-9071416B970C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513EDAE9-EBF5-6817-78E6-9BF1D8B2675D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B852229-5D2E-A3A7-E2DD-FC58BD011333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전달하고자 하는 </a:t>
            </a: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메세지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3986073F-31C0-85DF-1890-2DDD3EEEDF5D}"/>
              </a:ext>
            </a:extLst>
          </p:cNvPr>
          <p:cNvSpPr txBox="1"/>
          <p:nvPr/>
        </p:nvSpPr>
        <p:spPr>
          <a:xfrm>
            <a:off x="625612" y="1978372"/>
            <a:ext cx="711487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정말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정말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힘들고 어려움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그래도 무엇 때문에 어렵고 힘든 지 정확하게 알면 개선할 수 있다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비슷한 환경의 개발자들에게 영감이 되었으면 좋겠습니다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28DB2-2AC0-6F13-1C19-388479D1E100}"/>
              </a:ext>
            </a:extLst>
          </p:cNvPr>
          <p:cNvSpPr txBox="1"/>
          <p:nvPr/>
        </p:nvSpPr>
        <p:spPr>
          <a:xfrm>
            <a:off x="316433" y="1404304"/>
            <a:ext cx="4572000" cy="57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개발</a:t>
            </a:r>
          </a:p>
        </p:txBody>
      </p:sp>
    </p:spTree>
    <p:extLst>
      <p:ext uri="{BB962C8B-B14F-4D97-AF65-F5344CB8AC3E}">
        <p14:creationId xmlns:p14="http://schemas.microsoft.com/office/powerpoint/2010/main" val="3845675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6A1668A-2985-9957-58C4-82E2FDDFA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D236EDA6-132C-E526-A10A-F3EEDA3ACBE6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D013071D-5225-FD4B-D99D-FA4D5C7B99A3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DC0845C0-3B12-BD6E-4BFB-46DCB07CDFC8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2254D033-8486-FBC4-744A-A1ABF8191B68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33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전달하고자 하는 </a:t>
            </a:r>
            <a:r>
              <a:rPr lang="ko-KR" altLang="en-US" sz="3300" b="1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메세지</a:t>
            </a:r>
            <a:endParaRPr lang="ko-KR" altLang="en-US"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92AA41F0-137F-A1AD-65B1-726421BE9520}"/>
              </a:ext>
            </a:extLst>
          </p:cNvPr>
          <p:cNvSpPr txBox="1"/>
          <p:nvPr/>
        </p:nvSpPr>
        <p:spPr>
          <a:xfrm>
            <a:off x="548662" y="2027215"/>
            <a:ext cx="6185963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풍부한 도메인 분석 경험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식 개발이 부정적인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워딩이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아닌 긍정적인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워딩으로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바뀌길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!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좋은 개발자 많이 필요한 곳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94C86-B225-D42E-208B-8532580E05B4}"/>
              </a:ext>
            </a:extLst>
          </p:cNvPr>
          <p:cNvSpPr txBox="1"/>
          <p:nvPr/>
        </p:nvSpPr>
        <p:spPr>
          <a:xfrm>
            <a:off x="374491" y="1370211"/>
            <a:ext cx="4572000" cy="574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</a:t>
            </a: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 업그레이드 될 때가 왔다</a:t>
            </a:r>
          </a:p>
        </p:txBody>
      </p:sp>
    </p:spTree>
    <p:extLst>
      <p:ext uri="{BB962C8B-B14F-4D97-AF65-F5344CB8AC3E}">
        <p14:creationId xmlns:p14="http://schemas.microsoft.com/office/powerpoint/2010/main" val="3348007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ECD5EE3-27FF-0984-2385-C268C40F5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9AD98D92-FF53-8BCC-F061-1B141C6E9B2A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6BCE30D0-CDA5-3390-1128-317E5A3A78F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FF4F2690-9CA3-DCC9-5978-BD169BB6BFB3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3EEE58D-3DC3-F6C8-D0DA-3F1C7929CD51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그래도 가장 중요한 건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DC0B672-548A-1E75-632A-1BE5D8D58B67}"/>
              </a:ext>
            </a:extLst>
          </p:cNvPr>
          <p:cNvSpPr txBox="1"/>
          <p:nvPr/>
        </p:nvSpPr>
        <p:spPr>
          <a:xfrm>
            <a:off x="316437" y="1265515"/>
            <a:ext cx="425556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함께 해준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백엔드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팀원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나병호님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김태욱님</a:t>
            </a: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프론트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기획팀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,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대표님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512425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96" name="Google Shape;96;p1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6"/>
          <p:cNvSpPr/>
          <p:nvPr/>
        </p:nvSpPr>
        <p:spPr>
          <a:xfrm rot="10800000">
            <a:off x="-119650" y="-63062"/>
            <a:ext cx="9275100" cy="5197500"/>
          </a:xfrm>
          <a:prstGeom prst="rtTriangle">
            <a:avLst/>
          </a:prstGeom>
          <a:solidFill>
            <a:srgbClr val="000000">
              <a:alpha val="32730"/>
            </a:srgbClr>
          </a:solidFill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783588" y="2233046"/>
            <a:ext cx="7577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E.O.D</a:t>
            </a:r>
            <a:endParaRPr sz="5000">
              <a:solidFill>
                <a:schemeClr val="lt1"/>
              </a:solidFill>
              <a:latin typeface="Noto Sans ExtraLight"/>
              <a:ea typeface="Noto Sans ExtraLight"/>
              <a:cs typeface="Noto Sans ExtraLight"/>
              <a:sym typeface="Noto Sans ExtraLight"/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3564863" y="357734"/>
            <a:ext cx="2014498" cy="337994"/>
            <a:chOff x="-2" y="0"/>
            <a:chExt cx="1061100" cy="178032"/>
          </a:xfrm>
        </p:grpSpPr>
        <p:sp>
          <p:nvSpPr>
            <p:cNvPr id="101" name="Google Shape;101;p16"/>
            <p:cNvSpPr/>
            <p:nvPr/>
          </p:nvSpPr>
          <p:spPr>
            <a:xfrm>
              <a:off x="0" y="0"/>
              <a:ext cx="1061014" cy="178032"/>
            </a:xfrm>
            <a:custGeom>
              <a:avLst/>
              <a:gdLst/>
              <a:ahLst/>
              <a:cxnLst/>
              <a:rect l="l" t="t" r="r" b="b"/>
              <a:pathLst>
                <a:path w="1061014" h="178032" extrusionOk="0">
                  <a:moveTo>
                    <a:pt x="89016" y="0"/>
                  </a:moveTo>
                  <a:lnTo>
                    <a:pt x="971998" y="0"/>
                  </a:lnTo>
                  <a:cubicBezTo>
                    <a:pt x="1021160" y="0"/>
                    <a:pt x="1061014" y="39854"/>
                    <a:pt x="1061014" y="89016"/>
                  </a:cubicBezTo>
                  <a:lnTo>
                    <a:pt x="1061014" y="89016"/>
                  </a:lnTo>
                  <a:cubicBezTo>
                    <a:pt x="1061014" y="138178"/>
                    <a:pt x="1021160" y="178032"/>
                    <a:pt x="971998" y="178032"/>
                  </a:cubicBezTo>
                  <a:lnTo>
                    <a:pt x="89016" y="178032"/>
                  </a:lnTo>
                  <a:cubicBezTo>
                    <a:pt x="39854" y="178032"/>
                    <a:pt x="0" y="138178"/>
                    <a:pt x="0" y="89016"/>
                  </a:cubicBezTo>
                  <a:lnTo>
                    <a:pt x="0" y="89016"/>
                  </a:lnTo>
                  <a:cubicBezTo>
                    <a:pt x="0" y="39854"/>
                    <a:pt x="39854" y="0"/>
                    <a:pt x="89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-2" y="93"/>
              <a:ext cx="10611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SpringCamp 2025</a:t>
              </a:r>
              <a:endParaRPr sz="700" b="1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44A87D2-4DF4-2AD2-1B93-72A567C96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65DE92C1-84F1-F2AF-2B48-C4E3DD1DE07E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D8E1B757-F0FE-09B3-3E0E-B050718B6352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5B93E84-07AD-9A44-B1F9-4916E88E6C87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62CFFE8-7757-A13E-C3CF-1A5A88F916D8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많이 고민했던 포인트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EC95422E-8F1F-DD06-5456-53337D0E98A9}"/>
              </a:ext>
            </a:extLst>
          </p:cNvPr>
          <p:cNvSpPr txBox="1"/>
          <p:nvPr/>
        </p:nvSpPr>
        <p:spPr>
          <a:xfrm>
            <a:off x="316440" y="1104506"/>
            <a:ext cx="5814394" cy="269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클라이언트의 요구사항에 맞는 정확한 구현</a:t>
            </a:r>
            <a:endParaRPr lang="en-US" altLang="ko-KR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업무 기한 맞출 수 있는 프로세스</a:t>
            </a:r>
            <a:endParaRPr lang="en-US" altLang="ko-KR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리팩토링</a:t>
            </a: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가능한 최소한의 코드 퀄리티</a:t>
            </a:r>
          </a:p>
        </p:txBody>
      </p:sp>
    </p:spTree>
    <p:extLst>
      <p:ext uri="{BB962C8B-B14F-4D97-AF65-F5344CB8AC3E}">
        <p14:creationId xmlns:p14="http://schemas.microsoft.com/office/powerpoint/2010/main" val="234565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83FFB3C-43BF-9768-8E37-13F616A5C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363CBF81-60F3-35D6-0A13-9C01C95DE73C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596A538A-DF1A-A3D2-4FAF-75E6338BBFD9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CBB3A377-1908-E287-3980-69DE82ABB5E8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23A4396B-9294-F984-9E2B-F8AE293F9B6C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목차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6DFF3149-2B8D-D44F-6C68-7F198B16C0EF}"/>
              </a:ext>
            </a:extLst>
          </p:cNvPr>
          <p:cNvSpPr txBox="1"/>
          <p:nvPr/>
        </p:nvSpPr>
        <p:spPr>
          <a:xfrm>
            <a:off x="316433" y="1156757"/>
            <a:ext cx="6842006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방식의 개발이 어려운 이유 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트리구조 정리 방식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도메인 분석 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모든 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API Spec 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정의하기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쭈욱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개발하기 그런데 </a:t>
            </a:r>
            <a:r>
              <a:rPr lang="ko-KR" altLang="en-US" sz="2000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멀티모듈을</a:t>
            </a: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곁들인</a:t>
            </a:r>
            <a:r>
              <a:rPr lang="en-US" altLang="ko-KR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…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프로세스 적용 성과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마무리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59633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3CD888E-6667-346B-5A59-4E2FA06B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28E35C08-ADB0-C3B4-60BF-23B45E375522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52639B48-45D0-C253-2623-89799E72C861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A6571066-90DC-41E5-A766-B0BD2FC0D334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C225CBE6-49F4-9D35-A0FA-DF8A5EC1D875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용어 정리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47AF607F-608B-55C8-6E62-8B8033ABB827}"/>
              </a:ext>
            </a:extLst>
          </p:cNvPr>
          <p:cNvSpPr txBox="1"/>
          <p:nvPr/>
        </p:nvSpPr>
        <p:spPr>
          <a:xfrm>
            <a:off x="316439" y="1104506"/>
            <a:ext cx="6258532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빅뱅 방식 </a:t>
            </a:r>
            <a:r>
              <a:rPr lang="en-US" altLang="ko-KR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</a:t>
            </a: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처음부터 끝까지 한 번에 개발</a:t>
            </a:r>
            <a:endParaRPr lang="en-US" altLang="ko-KR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5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500" b="1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 dirty="0" err="1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이터레이션</a:t>
            </a: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 방식 </a:t>
            </a:r>
            <a:r>
              <a:rPr lang="en-US" altLang="ko-KR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</a:t>
            </a:r>
            <a:r>
              <a:rPr lang="ko-KR" altLang="en-US" sz="2500" b="1" i="0" u="none" strike="noStrike" cap="none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단위 별로 기능을 쪼개어 개발</a:t>
            </a: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500" b="1" i="0" u="none" strike="noStrike" cap="none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076B0F-6493-8A4A-3F8B-67E5EF56649A}"/>
              </a:ext>
            </a:extLst>
          </p:cNvPr>
          <p:cNvSpPr/>
          <p:nvPr/>
        </p:nvSpPr>
        <p:spPr>
          <a:xfrm>
            <a:off x="376228" y="1859423"/>
            <a:ext cx="2506895" cy="104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4C3B61-B72F-F604-FDD6-14CAD7EEA283}"/>
              </a:ext>
            </a:extLst>
          </p:cNvPr>
          <p:cNvSpPr/>
          <p:nvPr/>
        </p:nvSpPr>
        <p:spPr>
          <a:xfrm>
            <a:off x="4851330" y="1859423"/>
            <a:ext cx="2506895" cy="10479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D6653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완료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C0E5BED-04DE-32F8-86EC-D6009153FF69}"/>
              </a:ext>
            </a:extLst>
          </p:cNvPr>
          <p:cNvCxnSpPr/>
          <p:nvPr/>
        </p:nvCxnSpPr>
        <p:spPr>
          <a:xfrm>
            <a:off x="3139977" y="2383405"/>
            <a:ext cx="142810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E962D2-4B08-79A1-AA0E-7CC3DB767B42}"/>
              </a:ext>
            </a:extLst>
          </p:cNvPr>
          <p:cNvSpPr/>
          <p:nvPr/>
        </p:nvSpPr>
        <p:spPr>
          <a:xfrm>
            <a:off x="393651" y="4038994"/>
            <a:ext cx="1441791" cy="681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기능</a:t>
            </a:r>
            <a:r>
              <a:rPr lang="en-US" altLang="ko-KR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AF593-3EC6-1922-6204-890EDFB88CC4}"/>
              </a:ext>
            </a:extLst>
          </p:cNvPr>
          <p:cNvSpPr/>
          <p:nvPr/>
        </p:nvSpPr>
        <p:spPr>
          <a:xfrm>
            <a:off x="7693670" y="4038994"/>
            <a:ext cx="1197780" cy="6810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완료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DC6BF30-3408-47C8-16C3-C73612D76759}"/>
              </a:ext>
            </a:extLst>
          </p:cNvPr>
          <p:cNvCxnSpPr>
            <a:cxnSpLocks/>
          </p:cNvCxnSpPr>
          <p:nvPr/>
        </p:nvCxnSpPr>
        <p:spPr>
          <a:xfrm>
            <a:off x="1979210" y="4368427"/>
            <a:ext cx="68234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B0328C-71AF-5648-F3A4-9D2E0CB7DD8B}"/>
              </a:ext>
            </a:extLst>
          </p:cNvPr>
          <p:cNvCxnSpPr>
            <a:cxnSpLocks/>
          </p:cNvCxnSpPr>
          <p:nvPr/>
        </p:nvCxnSpPr>
        <p:spPr>
          <a:xfrm>
            <a:off x="4393441" y="4396877"/>
            <a:ext cx="68234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1CFB9C-5CD1-7B7A-78B9-68B4BB930C14}"/>
              </a:ext>
            </a:extLst>
          </p:cNvPr>
          <p:cNvSpPr/>
          <p:nvPr/>
        </p:nvSpPr>
        <p:spPr>
          <a:xfrm>
            <a:off x="2787896" y="4038994"/>
            <a:ext cx="1441791" cy="681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</a:t>
            </a: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</a:t>
            </a:r>
            <a:r>
              <a:rPr lang="en-US" altLang="ko-KR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358760-9852-D2F6-6EDC-2EF2A7692364}"/>
              </a:ext>
            </a:extLst>
          </p:cNvPr>
          <p:cNvCxnSpPr>
            <a:cxnSpLocks/>
          </p:cNvCxnSpPr>
          <p:nvPr/>
        </p:nvCxnSpPr>
        <p:spPr>
          <a:xfrm>
            <a:off x="6825982" y="4396877"/>
            <a:ext cx="68234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A47-CB3D-4017-6A98-62C5D81B163E}"/>
              </a:ext>
            </a:extLst>
          </p:cNvPr>
          <p:cNvSpPr/>
          <p:nvPr/>
        </p:nvSpPr>
        <p:spPr>
          <a:xfrm>
            <a:off x="5203019" y="4038994"/>
            <a:ext cx="1441791" cy="681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 </a:t>
            </a: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</a:t>
            </a:r>
            <a:r>
              <a:rPr lang="en-US" altLang="ko-KR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61212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C165A67-1D75-9034-6F97-3CD7FE25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>
            <a:extLst>
              <a:ext uri="{FF2B5EF4-FFF2-40B4-BE49-F238E27FC236}">
                <a16:creationId xmlns:a16="http://schemas.microsoft.com/office/drawing/2014/main" id="{02DFD36C-6973-C0F3-2CCE-8296C1FDB219}"/>
              </a:ext>
            </a:extLst>
          </p:cNvPr>
          <p:cNvGrpSpPr/>
          <p:nvPr/>
        </p:nvGrpSpPr>
        <p:grpSpPr>
          <a:xfrm>
            <a:off x="0" y="-1"/>
            <a:ext cx="9144300" cy="815575"/>
            <a:chOff x="0" y="-38100"/>
            <a:chExt cx="4816592" cy="467700"/>
          </a:xfrm>
        </p:grpSpPr>
        <p:sp>
          <p:nvSpPr>
            <p:cNvPr id="84" name="Google Shape;84;p15">
              <a:extLst>
                <a:ext uri="{FF2B5EF4-FFF2-40B4-BE49-F238E27FC236}">
                  <a16:creationId xmlns:a16="http://schemas.microsoft.com/office/drawing/2014/main" id="{8E1BBA6F-F045-CC51-9D67-9154FB7A9524}"/>
                </a:ext>
              </a:extLst>
            </p:cNvPr>
            <p:cNvSpPr/>
            <p:nvPr/>
          </p:nvSpPr>
          <p:spPr>
            <a:xfrm>
              <a:off x="0" y="0"/>
              <a:ext cx="4816592" cy="429501"/>
            </a:xfrm>
            <a:custGeom>
              <a:avLst/>
              <a:gdLst/>
              <a:ahLst/>
              <a:cxnLst/>
              <a:rect l="l" t="t" r="r" b="b"/>
              <a:pathLst>
                <a:path w="4816592" h="42950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29501"/>
                  </a:lnTo>
                  <a:lnTo>
                    <a:pt x="0" y="429501"/>
                  </a:lnTo>
                  <a:close/>
                </a:path>
              </a:pathLst>
            </a:custGeom>
            <a:solidFill>
              <a:srgbClr val="0D6653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Google Shape;85;p15">
              <a:extLst>
                <a:ext uri="{FF2B5EF4-FFF2-40B4-BE49-F238E27FC236}">
                  <a16:creationId xmlns:a16="http://schemas.microsoft.com/office/drawing/2014/main" id="{4729EF67-B008-4D03-9B5E-F8C599829484}"/>
                </a:ext>
              </a:extLst>
            </p:cNvPr>
            <p:cNvSpPr txBox="1"/>
            <p:nvPr/>
          </p:nvSpPr>
          <p:spPr>
            <a:xfrm>
              <a:off x="0" y="-38100"/>
              <a:ext cx="4816500" cy="467700"/>
            </a:xfrm>
            <a:prstGeom prst="rect">
              <a:avLst/>
            </a:prstGeom>
            <a:solidFill>
              <a:srgbClr val="0D6653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Calibri"/>
              </a:endParaRPr>
            </a:p>
          </p:txBody>
        </p:sp>
      </p:grp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A83F91EA-F28A-27BC-3613-C3976C0E2E44}"/>
              </a:ext>
            </a:extLst>
          </p:cNvPr>
          <p:cNvSpPr txBox="1"/>
          <p:nvPr/>
        </p:nvSpPr>
        <p:spPr>
          <a:xfrm>
            <a:off x="316433" y="157563"/>
            <a:ext cx="53898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그래서 빅뱅 방식이 </a:t>
            </a:r>
            <a:r>
              <a:rPr lang="ko-KR" altLang="en-US" sz="3300" b="1" i="0" u="none" strike="noStrike" cap="none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뭔데</a:t>
            </a:r>
            <a:r>
              <a:rPr lang="en-US" altLang="ko-KR" sz="3300" b="1" i="0" u="none" strike="noStrike" cap="non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?</a:t>
            </a:r>
            <a:endParaRPr sz="3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68BA7F5A-E35B-857E-3885-8EA04F65898F}"/>
              </a:ext>
            </a:extLst>
          </p:cNvPr>
          <p:cNvSpPr txBox="1"/>
          <p:nvPr/>
        </p:nvSpPr>
        <p:spPr>
          <a:xfrm>
            <a:off x="316433" y="1156757"/>
            <a:ext cx="684200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흔히 말하는 </a:t>
            </a:r>
            <a:r>
              <a:rPr lang="en-US" altLang="ko-KR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SI </a:t>
            </a: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 방식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개발자들이 치킨집을 차리는 이유</a:t>
            </a:r>
            <a:endParaRPr lang="en-US" altLang="ko-KR" sz="2000" dirty="0">
              <a:solidFill>
                <a:srgbClr val="0D665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Noto Sans JP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7468AD-760C-8F98-AD6B-26D5637B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34" y="1732086"/>
            <a:ext cx="5241880" cy="1502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D8663B-F8F2-6982-F4D2-F173722A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09" y="909807"/>
            <a:ext cx="4642086" cy="822279"/>
          </a:xfrm>
          <a:prstGeom prst="rect">
            <a:avLst/>
          </a:prstGeom>
        </p:spPr>
      </p:pic>
      <p:sp>
        <p:nvSpPr>
          <p:cNvPr id="13" name="Google Shape;87;p15">
            <a:extLst>
              <a:ext uri="{FF2B5EF4-FFF2-40B4-BE49-F238E27FC236}">
                <a16:creationId xmlns:a16="http://schemas.microsoft.com/office/drawing/2014/main" id="{5607F378-3CED-62CB-73A5-90477AD26AA6}"/>
              </a:ext>
            </a:extLst>
          </p:cNvPr>
          <p:cNvSpPr txBox="1"/>
          <p:nvPr/>
        </p:nvSpPr>
        <p:spPr>
          <a:xfrm>
            <a:off x="3982909" y="4384093"/>
            <a:ext cx="684200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출처 </a:t>
            </a:r>
            <a:r>
              <a:rPr lang="en-US" altLang="ko-KR" dirty="0">
                <a:solidFill>
                  <a:srgbClr val="0D665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Noto Sans JP"/>
              </a:rPr>
              <a:t>: https://blog.hkwon.me/si-bigbang-open/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AF61BA-F85A-7F6E-A513-661E9556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428" y="1350303"/>
            <a:ext cx="1330747" cy="38161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EC1DE6-D970-C75F-3AE4-DDA6592B4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334" y="3234218"/>
            <a:ext cx="4642087" cy="11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905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15926</TotalTime>
  <Words>5952</Words>
  <Application>Microsoft Office PowerPoint</Application>
  <PresentationFormat>화면 슬라이드 쇼(16:9)</PresentationFormat>
  <Paragraphs>510</Paragraphs>
  <Slides>59</Slides>
  <Notes>59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Poppins</vt:lpstr>
      <vt:lpstr>Noto Sans ExtraLight</vt:lpstr>
      <vt:lpstr>D2Coding</vt:lpstr>
      <vt:lpstr>Arial</vt:lpstr>
      <vt:lpstr>Calibri</vt:lpstr>
      <vt:lpstr>Pretendard</vt:lpstr>
      <vt:lpstr>Noto Sans JP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근수 김</cp:lastModifiedBy>
  <cp:revision>43</cp:revision>
  <dcterms:modified xsi:type="dcterms:W3CDTF">2025-06-27T14:18:24Z</dcterms:modified>
</cp:coreProperties>
</file>